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74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7" r:id="rId14"/>
    <p:sldId id="288" r:id="rId15"/>
    <p:sldId id="289" r:id="rId16"/>
    <p:sldId id="291" r:id="rId17"/>
    <p:sldId id="292" r:id="rId18"/>
    <p:sldId id="376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2" r:id="rId47"/>
    <p:sldId id="323" r:id="rId48"/>
    <p:sldId id="324" r:id="rId49"/>
    <p:sldId id="325" r:id="rId50"/>
    <p:sldId id="326" r:id="rId51"/>
    <p:sldId id="37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1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50" r:id="rId74"/>
    <p:sldId id="351" r:id="rId75"/>
    <p:sldId id="352" r:id="rId76"/>
    <p:sldId id="378" r:id="rId77"/>
    <p:sldId id="353" r:id="rId78"/>
    <p:sldId id="354" r:id="rId79"/>
    <p:sldId id="355" r:id="rId80"/>
    <p:sldId id="356" r:id="rId81"/>
    <p:sldId id="357" r:id="rId82"/>
    <p:sldId id="358" r:id="rId83"/>
    <p:sldId id="359" r:id="rId84"/>
    <p:sldId id="360" r:id="rId85"/>
    <p:sldId id="361" r:id="rId86"/>
    <p:sldId id="362" r:id="rId87"/>
    <p:sldId id="363" r:id="rId88"/>
    <p:sldId id="364" r:id="rId89"/>
    <p:sldId id="365" r:id="rId90"/>
    <p:sldId id="366" r:id="rId91"/>
    <p:sldId id="367" r:id="rId92"/>
    <p:sldId id="368" r:id="rId93"/>
    <p:sldId id="369" r:id="rId94"/>
    <p:sldId id="370" r:id="rId95"/>
    <p:sldId id="371" r:id="rId96"/>
    <p:sldId id="372" r:id="rId97"/>
    <p:sldId id="373" r:id="rId98"/>
    <p:sldId id="374" r:id="rId99"/>
    <p:sldId id="375" r:id="rId100"/>
  </p:sldIdLst>
  <p:sldSz cx="9144000" cy="6858000" type="screen4x3"/>
  <p:notesSz cx="6858000" cy="9144000"/>
  <p:defaultTextStyle>
    <a:defPPr>
      <a:defRPr lang="en-CA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821" autoAdjust="0"/>
  </p:normalViewPr>
  <p:slideViewPr>
    <p:cSldViewPr snapToGrid="0" snapToObjects="1">
      <p:cViewPr>
        <p:scale>
          <a:sx n="73" d="100"/>
          <a:sy n="73" d="100"/>
        </p:scale>
        <p:origin x="-2046" y="-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8" d="100"/>
          <a:sy n="58" d="100"/>
        </p:scale>
        <p:origin x="-241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9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62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53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2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53.wmf"/></Relationships>
</file>

<file path=ppt/drawings/_rels/vmlDrawing5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90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86.wmf"/><Relationship Id="rId1" Type="http://schemas.openxmlformats.org/officeDocument/2006/relationships/image" Target="../media/image93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60BA4-B84C-48F0-A6D8-3FE89682DDA7}" type="datetimeFigureOut">
              <a:rPr lang="en-CA" smtClean="0"/>
              <a:pPr/>
              <a:t>01/05/2017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C00FD-E510-4D85-A47B-650E91115B41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35964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93415-B90A-4DEA-A858-08E608BCCF4F}" type="datetimeFigureOut">
              <a:rPr lang="en-CA" smtClean="0"/>
              <a:pPr/>
              <a:t>01/05/2017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20D4D-5654-485F-83FB-A84849974609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01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2C9100-92C4-47DD-9FA3-DA96DE94D8B5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51F356-51A3-4D22-BED5-FF3ECB9B8B3C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4CC27-32FC-44E1-AD46-4629B6E11CC1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A9BE987-7363-4561-A226-4F7BEB0FD2E7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D12E93-3B7D-4A4D-963D-95118E12EE19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340F73-E411-44FD-88A3-FF74AC4E4546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78F7EC-B7EB-4ABE-9305-DCE76000663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78F7EC-B7EB-4ABE-9305-DCE760006635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EF3CCF-ADC8-49A2-A584-F3DAD2DCAF87}" type="slidenum">
              <a:rPr lang="en-CA" smtClean="0"/>
              <a:pPr>
                <a:defRPr/>
              </a:pPr>
              <a:t>98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9EFE98-8C54-4E08-B2EA-29BACC7B6654}" type="slidenum">
              <a:rPr lang="en-CA" smtClean="0"/>
              <a:pPr>
                <a:defRPr/>
              </a:pPr>
              <a:t>99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1948B2-A91C-4F19-AAFB-B22E9F99FBEB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25224F-05E7-4043-821A-E1CC497E15B2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2AA99-B682-4161-8326-A073B259F814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C1DE57-7363-48F7-96DF-097B96B29904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438A6F-2AD2-4CDA-B2AB-9271BB921D2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60347A-DB4B-4679-80C1-A17F0B1B661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485222-661B-450E-9D73-AA4F6DD6AE37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F997F5-FC10-46F1-A94B-BEFCCC9416B7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170" y="2023872"/>
            <a:ext cx="7211568" cy="13291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57472" y="4401312"/>
            <a:ext cx="4246810" cy="116752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050" name="Picture 2" descr="C:\Users\dwharder\Desktop\cc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164125" y="5961524"/>
            <a:ext cx="679069" cy="329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‹#›</a:t>
            </a:fld>
            <a:endParaRPr lang="en-CA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CA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61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0361"/>
            <a:ext cx="2133600" cy="24606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0988" y="6321298"/>
            <a:ext cx="7858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9DB00347-C159-474C-B961-9625E0FB8F9F}" type="slidenum">
              <a:rPr lang="en-CA" smtClean="0"/>
              <a:pPr/>
              <a:t>‹#›</a:t>
            </a:fld>
            <a:endParaRPr lang="en-CA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67456" y="189294"/>
            <a:ext cx="4267264" cy="25717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 fontAlgn="auto"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4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1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3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5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5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7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4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39.bin"/><Relationship Id="rId4" Type="http://schemas.openxmlformats.org/officeDocument/2006/relationships/image" Target="../media/image4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oleObject" Target="../embeddings/oleObject40.bin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6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9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50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50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3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5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9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5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5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5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62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53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66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67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68.bin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4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69.bin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72.wmf"/><Relationship Id="rId4" Type="http://schemas.openxmlformats.org/officeDocument/2006/relationships/oleObject" Target="../embeddings/oleObject70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60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75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72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6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79.png"/><Relationship Id="rId4" Type="http://schemas.openxmlformats.org/officeDocument/2006/relationships/image" Target="../media/image78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85.bin"/><Relationship Id="rId5" Type="http://schemas.openxmlformats.org/officeDocument/2006/relationships/image" Target="../media/image80.wmf"/><Relationship Id="rId4" Type="http://schemas.openxmlformats.org/officeDocument/2006/relationships/oleObject" Target="../embeddings/oleObject8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86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53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8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91.bin"/><Relationship Id="rId4" Type="http://schemas.openxmlformats.org/officeDocument/2006/relationships/image" Target="../media/image85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88.wm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90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86.w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97.bin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93.w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101.bin"/><Relationship Id="rId4" Type="http://schemas.openxmlformats.org/officeDocument/2006/relationships/image" Target="../media/image93.wmf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4816" y="2160104"/>
            <a:ext cx="7211568" cy="1329137"/>
          </a:xfrm>
        </p:spPr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Boundary-value Problems</a:t>
            </a:r>
            <a:r>
              <a:rPr lang="en-US" sz="4400" dirty="0" smtClean="0">
                <a:latin typeface="Arial" charset="0"/>
                <a:cs typeface="Arial" charset="0"/>
              </a:rPr>
              <a:t/>
            </a:r>
            <a:br>
              <a:rPr lang="en-US" sz="4400" dirty="0" smtClean="0">
                <a:latin typeface="Arial" charset="0"/>
                <a:cs typeface="Arial" charset="0"/>
              </a:rPr>
            </a:br>
            <a:r>
              <a:rPr lang="en-US" sz="2000" dirty="0" smtClean="0">
                <a:latin typeface="Arial" charset="0"/>
                <a:cs typeface="Arial" charset="0"/>
              </a:rPr>
              <a:t>and</a:t>
            </a:r>
            <a:r>
              <a:rPr lang="en-US" sz="4400" dirty="0" smtClean="0">
                <a:latin typeface="Arial" charset="0"/>
                <a:cs typeface="Arial" charset="0"/>
              </a:rPr>
              <a:t/>
            </a:r>
            <a:br>
              <a:rPr lang="en-US" sz="4400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Finite-difference Equations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8104" y="3914348"/>
            <a:ext cx="3696050" cy="985962"/>
          </a:xfrm>
        </p:spPr>
        <p:txBody>
          <a:bodyPr/>
          <a:lstStyle/>
          <a:p>
            <a:pPr>
              <a:defRPr/>
            </a:pPr>
            <a:r>
              <a:rPr lang="en-US" sz="1400" b="1" kern="0" smtClean="0">
                <a:latin typeface="Arial" pitchFamily="34" charset="0"/>
                <a:cs typeface="Arial" pitchFamily="34" charset="0"/>
              </a:rPr>
              <a:t>Prepared </a:t>
            </a:r>
            <a:r>
              <a:rPr lang="en-US" sz="1400" b="1" kern="0" dirty="0" smtClean="0">
                <a:latin typeface="Arial" pitchFamily="34" charset="0"/>
                <a:cs typeface="Arial" pitchFamily="34" charset="0"/>
              </a:rPr>
              <a:t>by: Douglas Wilhelm Harder, </a:t>
            </a:r>
            <a:r>
              <a:rPr lang="en-US" sz="1400" b="1" kern="0" dirty="0" err="1" smtClean="0">
                <a:latin typeface="Arial" pitchFamily="34" charset="0"/>
                <a:cs typeface="Arial" pitchFamily="34" charset="0"/>
              </a:rPr>
              <a:t>M.Math</a:t>
            </a:r>
            <a:r>
              <a:rPr lang="en-US" sz="1400" b="1" kern="0" dirty="0" smtClean="0">
                <a:latin typeface="Arial" pitchFamily="34" charset="0"/>
                <a:cs typeface="Arial" pitchFamily="34" charset="0"/>
              </a:rPr>
              <a:t>. LEL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Department of Electrical and Computer Engineering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University of Waterloo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Waterloo, Ontario, Canada</a:t>
            </a:r>
          </a:p>
          <a:p>
            <a:pPr>
              <a:defRPr/>
            </a:pPr>
            <a:endParaRPr lang="en-US" sz="1200" kern="0" dirty="0" smtClean="0"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ece.uwaterloo.ca</a:t>
            </a:r>
          </a:p>
          <a:p>
            <a:pPr>
              <a:defRPr/>
            </a:pPr>
            <a:r>
              <a:rPr lang="en-US" sz="1200" kern="0" dirty="0" smtClean="0">
                <a:latin typeface="Arial" pitchFamily="34" charset="0"/>
                <a:cs typeface="Arial" pitchFamily="34" charset="0"/>
              </a:rPr>
              <a:t>dwharder@alumni.uwaterloo.ca</a:t>
            </a:r>
          </a:p>
          <a:p>
            <a:pPr>
              <a:defRPr/>
            </a:pPr>
            <a:endParaRPr lang="en-CA" sz="1000" dirty="0" smtClean="0"/>
          </a:p>
          <a:p>
            <a:pPr>
              <a:defRPr/>
            </a:pPr>
            <a:r>
              <a:rPr lang="en-CA" sz="1000" dirty="0" smtClean="0"/>
              <a:t>© 2012 by Douglas Wilhelm Harder.  Some rights reserved.</a:t>
            </a:r>
            <a:endParaRPr lang="en-US" sz="1000" kern="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 What is the error?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Suppose that we know the function is not too wild, that is,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for all values of 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This says that the 2</a:t>
            </a:r>
            <a:r>
              <a:rPr 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dirty="0" smtClean="0">
                <a:latin typeface="Arial" charset="0"/>
                <a:cs typeface="Arial" charset="0"/>
              </a:rPr>
              <a:t> derivative is bounded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4064000" y="2508688"/>
          <a:ext cx="1333500" cy="44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22" name="Equation" r:id="rId4" imgW="838080" imgH="279360" progId="Equation.DSMT4">
                  <p:embed/>
                </p:oleObj>
              </mc:Choice>
              <mc:Fallback>
                <p:oleObj name="Equation" r:id="rId4" imgW="838080" imgH="27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0" y="2508688"/>
                        <a:ext cx="1333500" cy="442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3106595" y="3100530"/>
          <a:ext cx="131286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23" name="Equation" r:id="rId6" imgW="825480" imgH="253800" progId="Equation.DSMT4">
                  <p:embed/>
                </p:oleObj>
              </mc:Choice>
              <mc:Fallback>
                <p:oleObj name="Equation" r:id="rId6" imgW="82548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595" y="3100530"/>
                        <a:ext cx="131286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 What is the error?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Thus, we have the inequality: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Recall that we can choose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Arial" charset="0"/>
                <a:cs typeface="Arial" charset="0"/>
              </a:rPr>
              <a:t> to be arbitrarily small	</a:t>
            </a:r>
          </a:p>
          <a:p>
            <a:pPr lvl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2346325" y="2531783"/>
          <a:ext cx="458152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38" name="Equation" r:id="rId4" imgW="2882880" imgH="482400" progId="Equation.DSMT4">
                  <p:embed/>
                </p:oleObj>
              </mc:Choice>
              <mc:Fallback>
                <p:oleObj name="Equation" r:id="rId4" imgW="2882880" imgH="4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325" y="2531783"/>
                        <a:ext cx="4581525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22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 smtClean="0">
                    <a:latin typeface="Arial" charset="0"/>
                    <a:cs typeface="Arial" charset="0"/>
                  </a:rPr>
                  <a:t>	 An example:  consider approximating the derivative of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u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) =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baseline="30000" dirty="0" smtClean="0">
                    <a:latin typeface="Times New Roman" pitchFamily="18" charset="0"/>
                    <a:cs typeface="Times New Roman" pitchFamily="18" charset="0"/>
                  </a:rPr>
                  <a:t>3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 e</a:t>
                </a:r>
                <a:r>
                  <a:rPr lang="en-US" baseline="30000" dirty="0" smtClean="0">
                    <a:latin typeface="Times New Roman" pitchFamily="18" charset="0"/>
                    <a:cs typeface="Times New Roman" pitchFamily="18" charset="0"/>
                  </a:rPr>
                  <a:t>–0.5</a:t>
                </a:r>
                <a:r>
                  <a:rPr lang="en-US" i="1" baseline="30000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>
                    <a:latin typeface="Arial" charset="0"/>
                    <a:cs typeface="Arial" charset="0"/>
                  </a:rPr>
                  <a:t> </a:t>
                </a:r>
                <a:r>
                  <a:rPr lang="en-US" dirty="0" smtClean="0">
                    <a:latin typeface="Arial" charset="0"/>
                    <a:cs typeface="Arial" charset="0"/>
                  </a:rPr>
                  <a:t>at the point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0.8</a:t>
                </a:r>
                <a:endParaRPr lang="en-US" baseline="30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r>
                  <a:rPr lang="en-US" dirty="0" smtClean="0">
                    <a:latin typeface="Arial" charset="0"/>
                    <a:cs typeface="Arial" charset="0"/>
                  </a:rPr>
                  <a:t>We know that</a:t>
                </a: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dirty="0" smtClean="0">
                  <a:latin typeface="Arial" charset="0"/>
                  <a:cs typeface="Arial" charset="0"/>
                </a:endParaRPr>
              </a:p>
              <a:p>
                <a:pPr lvl="1"/>
                <a:endParaRPr lang="en-US" dirty="0" smtClean="0">
                  <a:latin typeface="Arial" charset="0"/>
                  <a:cs typeface="Arial" charset="0"/>
                </a:endParaRPr>
              </a:p>
              <a:p>
                <a:pPr lvl="1"/>
                <a:endParaRPr lang="en-US" dirty="0" smtClean="0">
                  <a:latin typeface="Arial" charset="0"/>
                  <a:cs typeface="Arial" charset="0"/>
                </a:endParaRPr>
              </a:p>
              <a:p>
                <a:pPr lvl="1"/>
                <a:r>
                  <a:rPr lang="en-US" dirty="0" smtClean="0">
                    <a:latin typeface="Arial" charset="0"/>
                    <a:cs typeface="Arial" charset="0"/>
                  </a:rPr>
                  <a:t>We also know that for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&gt; 0</a:t>
                </a:r>
                <a:r>
                  <a:rPr lang="en-US" dirty="0" smtClean="0">
                    <a:latin typeface="Arial" charset="0"/>
                    <a:cs typeface="Arial" charset="0"/>
                  </a:rPr>
                  <a:t>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CA" b="0" i="1" smtClean="0">
                              <a:latin typeface="Cambria Math"/>
                              <a:cs typeface="Arial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b="0" i="1" smtClean="0">
                                  <a:latin typeface="Cambria Math"/>
                                  <a:cs typeface="Arial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CA" b="0" i="1" smtClean="0">
                                  <a:latin typeface="Cambria Math"/>
                                  <a:cs typeface="Arial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CA" b="0" i="1" smtClean="0">
                                  <a:latin typeface="Cambria Math"/>
                                  <a:cs typeface="Arial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  <m:t>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  <m:t>−0.5</m:t>
                                  </m:r>
                                  <m:r>
                                    <a:rPr lang="en-CA" b="0" i="1" smtClean="0">
                                      <a:latin typeface="Cambria Math"/>
                                      <a:cs typeface="Arial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CA" b="0" i="1" smtClean="0">
                          <a:latin typeface="Cambria Math"/>
                          <a:cs typeface="Arial" charset="0"/>
                        </a:rPr>
                        <m:t>&lt;2.02</m:t>
                      </m:r>
                    </m:oMath>
                  </m:oMathPara>
                </a14:m>
                <a:endParaRPr lang="en-US" dirty="0" smtClean="0">
                  <a:cs typeface="Arial" charset="0"/>
                </a:endParaRPr>
              </a:p>
              <a:p>
                <a:pPr lvl="1"/>
                <a:r>
                  <a:rPr lang="en-US" dirty="0" smtClean="0">
                    <a:latin typeface="Arial" charset="0"/>
                    <a:cs typeface="Arial" charset="0"/>
                  </a:rPr>
                  <a:t>If </a:t>
                </a:r>
                <a:r>
                  <a:rPr lang="en-US" i="1" dirty="0" smtClean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 smtClean="0">
                    <a:latin typeface="Times New Roman" pitchFamily="18" charset="0"/>
                    <a:cs typeface="Times New Roman" pitchFamily="18" charset="0"/>
                  </a:rPr>
                  <a:t> = 0.1</a:t>
                </a:r>
                <a:r>
                  <a:rPr lang="en-US" dirty="0" smtClean="0">
                    <a:latin typeface="Arial" charset="0"/>
                    <a:cs typeface="Arial" charset="0"/>
                  </a:rPr>
                  <a:t>, it follows that	</a:t>
                </a:r>
              </a:p>
              <a:p>
                <a:pPr lvl="1">
                  <a:buFont typeface="Arial" charset="0"/>
                  <a:buNone/>
                </a:pPr>
                <a:endParaRPr lang="en-US" dirty="0" smtClean="0">
                  <a:latin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22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4"/>
                <a:stretch>
                  <a:fillRect t="-92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2016125" y="2765583"/>
          <a:ext cx="575151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77" name="Equation" r:id="rId5" imgW="3619440" imgH="444240" progId="Equation.DSMT4">
                  <p:embed/>
                </p:oleObj>
              </mc:Choice>
              <mc:Fallback>
                <p:oleObj name="Equation" r:id="rId5" imgW="3619440" imgH="444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6125" y="2765583"/>
                        <a:ext cx="5751513" cy="70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2771775" y="5452945"/>
          <a:ext cx="3979863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78" name="Equation" r:id="rId7" imgW="2501640" imgH="419040" progId="Equation.DSMT4">
                  <p:embed/>
                </p:oleObj>
              </mc:Choice>
              <mc:Fallback>
                <p:oleObj name="Equation" r:id="rId7" imgW="250164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452945"/>
                        <a:ext cx="3979863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/>
          <p:nvPr/>
        </p:nvSpPr>
        <p:spPr>
          <a:xfrm>
            <a:off x="5951970" y="2774243"/>
            <a:ext cx="2232025" cy="685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4558145" y="3452105"/>
            <a:ext cx="4506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solidFill>
                  <a:srgbClr val="00B0F0"/>
                </a:solidFill>
              </a:rPr>
              <a:t>Correct value rounded to 10 decimal digits</a:t>
            </a:r>
          </a:p>
        </p:txBody>
      </p:sp>
      <p:sp>
        <p:nvSpPr>
          <p:cNvPr id="9" name="Oval 8"/>
          <p:cNvSpPr/>
          <p:nvPr/>
        </p:nvSpPr>
        <p:spPr>
          <a:xfrm>
            <a:off x="5119255" y="5443853"/>
            <a:ext cx="2105025" cy="6778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6032068" y="6177278"/>
            <a:ext cx="20828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solidFill>
                  <a:srgbClr val="FF0000"/>
                </a:solidFill>
              </a:rPr>
              <a:t>Our approximation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12</a:t>
            </a:fld>
            <a:endParaRPr lang="en-CA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 Therefore, our error is</a:t>
            </a:r>
            <a:br>
              <a:rPr lang="en-US" dirty="0" smtClean="0">
                <a:latin typeface="Arial" charset="0"/>
                <a:cs typeface="Arial" charset="0"/>
              </a:rPr>
            </a:b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maximum error is given by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2659063" y="2113833"/>
          <a:ext cx="435768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18" name="Equation" r:id="rId4" imgW="2743200" imgH="253800" progId="Equation.DSMT4">
                  <p:embed/>
                </p:oleObj>
              </mc:Choice>
              <mc:Fallback>
                <p:oleObj name="Equation" r:id="rId4" imgW="274320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2113833"/>
                        <a:ext cx="435768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2554288" y="3315575"/>
          <a:ext cx="38750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19" name="Equation" r:id="rId6" imgW="2438280" imgH="431640" progId="Equation.DSMT4">
                  <p:embed/>
                </p:oleObj>
              </mc:Choice>
              <mc:Fallback>
                <p:oleObj name="Equation" r:id="rId6" imgW="243828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4288" y="3315575"/>
                        <a:ext cx="3875087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13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 Now, take a look at the error term: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says that if we halve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Arial" charset="0"/>
                <a:cs typeface="Arial" charset="0"/>
              </a:rPr>
              <a:t>, the error should also drop by approximately half…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Let’s try again with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0.05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3598430" y="2102140"/>
          <a:ext cx="18780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434" name="Equation" r:id="rId4" imgW="1180800" imgH="431640" progId="Equation.DSMT4">
                  <p:embed/>
                </p:oleObj>
              </mc:Choice>
              <mc:Fallback>
                <p:oleObj name="Equation" r:id="rId4" imgW="118080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8430" y="2102140"/>
                        <a:ext cx="187801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133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 Again, consider approximating the derivative of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e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–0.5</a:t>
            </a:r>
            <a:r>
              <a:rPr lang="en-US" i="1" baseline="30000" dirty="0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US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If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0.05</a:t>
            </a:r>
            <a:r>
              <a:rPr lang="en-US" dirty="0" smtClean="0">
                <a:latin typeface="Arial" charset="0"/>
                <a:cs typeface="Arial" charset="0"/>
              </a:rPr>
              <a:t>, it follows that	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Therefore, our error is</a:t>
            </a:r>
            <a:br>
              <a:rPr lang="en-US" dirty="0" smtClean="0">
                <a:latin typeface="Arial" charset="0"/>
                <a:cs typeface="Arial" charset="0"/>
              </a:rPr>
            </a:b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maximum error is given by</a:t>
            </a: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2649538" y="4067195"/>
          <a:ext cx="43767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74" name="Equation" r:id="rId4" imgW="2755800" imgH="253800" progId="Equation.DSMT4">
                  <p:embed/>
                </p:oleObj>
              </mc:Choice>
              <mc:Fallback>
                <p:oleObj name="Equation" r:id="rId4" imgW="275580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9538" y="4067195"/>
                        <a:ext cx="437673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2414588" y="5372563"/>
          <a:ext cx="41576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75" name="Equation" r:id="rId6" imgW="2616120" imgH="431640" progId="Equation.DSMT4">
                  <p:embed/>
                </p:oleObj>
              </mc:Choice>
              <mc:Fallback>
                <p:oleObj name="Equation" r:id="rId6" imgW="261612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4588" y="5372563"/>
                        <a:ext cx="4157662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2713038" y="2751295"/>
          <a:ext cx="4098925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8476" name="Equation" r:id="rId8" imgW="2577960" imgH="419040" progId="Equation.DSMT4">
                  <p:embed/>
                </p:oleObj>
              </mc:Choice>
              <mc:Fallback>
                <p:oleObj name="Equation" r:id="rId8" imgW="257796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3038" y="2751295"/>
                        <a:ext cx="4098925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420812" y="2387615"/>
            <a:ext cx="993775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16012" y="2868628"/>
            <a:ext cx="3894721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We halved </a:t>
            </a:r>
            <a:r>
              <a:rPr lang="en-CA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1" name="Oval 10"/>
          <p:cNvSpPr/>
          <p:nvPr/>
        </p:nvSpPr>
        <p:spPr>
          <a:xfrm>
            <a:off x="5630863" y="3962420"/>
            <a:ext cx="1427162" cy="5762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4572000" y="4468975"/>
            <a:ext cx="4392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solidFill>
                  <a:srgbClr val="00B0F0"/>
                </a:solidFill>
              </a:rPr>
              <a:t>The error was also approximately halved</a:t>
            </a:r>
          </a:p>
          <a:p>
            <a:r>
              <a:rPr lang="en-CA">
                <a:solidFill>
                  <a:srgbClr val="00B0F0"/>
                </a:solidFill>
              </a:rPr>
              <a:t>With </a:t>
            </a:r>
            <a:r>
              <a:rPr lang="en-CA" i="1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CA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= 0.1</a:t>
            </a:r>
            <a:r>
              <a:rPr lang="en-CA">
                <a:solidFill>
                  <a:srgbClr val="00B0F0"/>
                </a:solidFill>
              </a:rPr>
              <a:t>, the error was </a:t>
            </a:r>
            <a:r>
              <a:rPr lang="en-CA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0.100858033 </a:t>
            </a:r>
            <a:endParaRPr lang="en-CA" i="1">
              <a:solidFill>
                <a:srgbClr val="00B0F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Let’s try it on a real problem: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Let’s write a </a:t>
            </a:r>
            <a:r>
              <a:rPr lang="en-US" dirty="0" err="1" smtClean="0">
                <a:latin typeface="Arial" charset="0"/>
                <a:cs typeface="Arial" charset="0"/>
              </a:rPr>
              <a:t>Matlab</a:t>
            </a:r>
            <a:r>
              <a:rPr lang="en-US" dirty="0" smtClean="0">
                <a:latin typeface="Arial" charset="0"/>
                <a:cs typeface="Arial" charset="0"/>
              </a:rPr>
              <a:t> function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e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–0.5</a:t>
            </a:r>
            <a:r>
              <a:rPr lang="en-US" i="1" baseline="30000" dirty="0" smtClean="0">
                <a:latin typeface="Times New Roman" pitchFamily="18" charset="0"/>
                <a:cs typeface="Times New Roman" pitchFamily="18" charset="0"/>
              </a:rPr>
              <a:t>x 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	function [y] = u1(x)</a:t>
            </a:r>
          </a:p>
          <a:p>
            <a:pPr lvl="1">
              <a:buFont typeface="Arial" charset="0"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	    y = x.^3 .* exp(-0.5*x);</a:t>
            </a:r>
          </a:p>
          <a:p>
            <a:pPr lvl="1">
              <a:buFont typeface="Arial" charset="0"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	end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 The correct answer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(0.8) = 1.115412556603304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&gt;&gt; format long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&gt;&gt; (u1(0.9) - u1(0.8))/0.1                          % h = 0.1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   </a:t>
            </a:r>
            <a:r>
              <a:rPr lang="fr-FR" sz="16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1</a:t>
            </a:r>
            <a:r>
              <a:rPr lang="fr-FR" sz="1600" dirty="0" smtClean="0">
                <a:latin typeface="Consolas" pitchFamily="49" charset="0"/>
                <a:cs typeface="Arial" charset="0"/>
              </a:rPr>
              <a:t>.216270589620254</a:t>
            </a:r>
          </a:p>
          <a:p>
            <a:pPr lvl="2">
              <a:buFont typeface="Arial" charset="0"/>
              <a:buNone/>
            </a:pPr>
            <a:endParaRPr lang="fr-FR" sz="1100" dirty="0" smtClean="0">
              <a:latin typeface="Consolas" pitchFamily="49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&gt;&gt; (u1(0.85) - u1(0.8))/0.05                        % h = 0.05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   </a:t>
            </a:r>
            <a:r>
              <a:rPr lang="fr-FR" sz="16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1.1</a:t>
            </a:r>
            <a:r>
              <a:rPr lang="fr-FR" sz="1600" dirty="0" smtClean="0">
                <a:latin typeface="Consolas" pitchFamily="49" charset="0"/>
                <a:cs typeface="Arial" charset="0"/>
              </a:rPr>
              <a:t>65850114452400</a:t>
            </a:r>
          </a:p>
          <a:p>
            <a:pPr lvl="2">
              <a:buFont typeface="Arial" charset="0"/>
              <a:buNone/>
            </a:pPr>
            <a:endParaRPr lang="fr-FR" sz="1100" dirty="0" smtClean="0">
              <a:latin typeface="Consolas" pitchFamily="49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&gt;&gt; (u1(0.81) - u1(0.8))/0.01                        % h = 1e-2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   </a:t>
            </a:r>
            <a:r>
              <a:rPr lang="fr-FR" sz="16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1.1</a:t>
            </a:r>
            <a:r>
              <a:rPr lang="fr-FR" sz="1600" dirty="0" smtClean="0">
                <a:latin typeface="Consolas" pitchFamily="49" charset="0"/>
                <a:cs typeface="Arial" charset="0"/>
              </a:rPr>
              <a:t>25495976919111</a:t>
            </a:r>
          </a:p>
          <a:p>
            <a:pPr lvl="2">
              <a:buFont typeface="Arial" charset="0"/>
              <a:buNone/>
            </a:pPr>
            <a:endParaRPr lang="fr-FR" sz="1100" dirty="0" smtClean="0">
              <a:latin typeface="Consolas" pitchFamily="49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&gt;&gt; (u1(0.800001) - u1(0.8))/0.000001                % h = 1e-6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   </a:t>
            </a:r>
            <a:r>
              <a:rPr lang="fr-FR" sz="16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1.11541</a:t>
            </a:r>
            <a:r>
              <a:rPr lang="fr-FR" sz="1600" dirty="0" smtClean="0">
                <a:latin typeface="Consolas" pitchFamily="49" charset="0"/>
                <a:cs typeface="Arial" charset="0"/>
              </a:rPr>
              <a:t>3564678480</a:t>
            </a:r>
          </a:p>
          <a:p>
            <a:pPr lvl="2">
              <a:buFont typeface="Arial" charset="0"/>
              <a:buNone/>
            </a:pPr>
            <a:endParaRPr lang="en-US" sz="1600" b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 The correct answer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(0.8) = 1.115412556603304</a:t>
            </a:r>
          </a:p>
          <a:p>
            <a:pPr lvl="2"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&gt;&gt; (u1(0.800001) - u1(0.8))/0.000001                % h = 1e-6</a:t>
            </a:r>
          </a:p>
          <a:p>
            <a:pPr lvl="2"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ans =</a:t>
            </a:r>
          </a:p>
          <a:p>
            <a:pPr lvl="2"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   </a:t>
            </a:r>
            <a:r>
              <a:rPr lang="fr-FR" sz="16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1.11541</a:t>
            </a:r>
            <a:r>
              <a:rPr lang="fr-FR" sz="1600" dirty="0" smtClean="0">
                <a:latin typeface="Consolas" pitchFamily="49" charset="0"/>
                <a:cs typeface="Arial" charset="0"/>
              </a:rPr>
              <a:t>3564678480</a:t>
            </a:r>
          </a:p>
          <a:p>
            <a:pPr lvl="2">
              <a:buNone/>
            </a:pPr>
            <a:endParaRPr lang="fr-FR" sz="1100" dirty="0" smtClean="0">
              <a:latin typeface="Consolas" pitchFamily="49" charset="0"/>
              <a:cs typeface="Arial" charset="0"/>
            </a:endParaRPr>
          </a:p>
          <a:p>
            <a:pPr lvl="2"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&gt;&gt; (u1(0.8000000001) - u1(0.8))/0.0000000001        % h = 1e-10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   </a:t>
            </a:r>
            <a:r>
              <a:rPr lang="fr-FR" sz="16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1.115412</a:t>
            </a:r>
            <a:r>
              <a:rPr lang="fr-FR" sz="1600" dirty="0" smtClean="0">
                <a:latin typeface="Consolas" pitchFamily="49" charset="0"/>
                <a:cs typeface="Arial" charset="0"/>
              </a:rPr>
              <a:t>207042255</a:t>
            </a:r>
          </a:p>
          <a:p>
            <a:pPr lvl="2">
              <a:buNone/>
            </a:pPr>
            <a:endParaRPr lang="fr-FR" sz="1100" dirty="0" smtClean="0">
              <a:solidFill>
                <a:prstClr val="black"/>
              </a:solidFill>
              <a:latin typeface="Consolas" pitchFamily="49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&gt;&gt; (u1(0.80000000000001) - u1(0.8))/0.00000000000001 </a:t>
            </a:r>
            <a:br>
              <a:rPr lang="fr-FR" sz="1600" dirty="0" smtClean="0">
                <a:latin typeface="Consolas" pitchFamily="49" charset="0"/>
                <a:cs typeface="Arial" charset="0"/>
              </a:rPr>
            </a:br>
            <a:r>
              <a:rPr lang="fr-FR" sz="1600" dirty="0" smtClean="0">
                <a:latin typeface="Consolas" pitchFamily="49" charset="0"/>
                <a:cs typeface="Arial" charset="0"/>
              </a:rPr>
              <a:t>                                                  % h = 1e-14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   </a:t>
            </a:r>
            <a:r>
              <a:rPr lang="fr-FR" sz="16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1.11</a:t>
            </a:r>
            <a:r>
              <a:rPr lang="fr-FR" sz="1600" dirty="0" smtClean="0">
                <a:latin typeface="Consolas" pitchFamily="49" charset="0"/>
                <a:cs typeface="Arial" charset="0"/>
              </a:rPr>
              <a:t>0223024625157</a:t>
            </a:r>
          </a:p>
          <a:p>
            <a:pPr lvl="2">
              <a:buNone/>
            </a:pPr>
            <a:endParaRPr lang="fr-FR" sz="1100" dirty="0" smtClean="0">
              <a:solidFill>
                <a:prstClr val="black"/>
              </a:solidFill>
              <a:latin typeface="Consolas" pitchFamily="49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&gt;&gt; (u1(0.800000000000000001) - u1(0.8))/0.000000000000000001</a:t>
            </a:r>
            <a:br>
              <a:rPr lang="fr-FR" sz="1600" dirty="0" smtClean="0">
                <a:latin typeface="Consolas" pitchFamily="49" charset="0"/>
                <a:cs typeface="Arial" charset="0"/>
              </a:rPr>
            </a:br>
            <a:r>
              <a:rPr lang="fr-FR" sz="1600" dirty="0" smtClean="0">
                <a:latin typeface="Consolas" pitchFamily="49" charset="0"/>
                <a:cs typeface="Arial" charset="0"/>
              </a:rPr>
              <a:t>                                                  % h = 1e-18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z="1600" dirty="0" smtClean="0">
                <a:latin typeface="Consolas" pitchFamily="49" charset="0"/>
                <a:cs typeface="Arial" charset="0"/>
              </a:rPr>
              <a:t>     </a:t>
            </a:r>
            <a:r>
              <a:rPr lang="fr-FR" sz="16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0</a:t>
            </a:r>
            <a:endParaRPr lang="en-US" sz="1600" b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Subtractive Cancellation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20545" cy="461645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issue here is subtractive cancellation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correct answer:</a:t>
            </a:r>
          </a:p>
          <a:p>
            <a:pPr lvl="2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1.1154125566033037964387363874459825837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To calculate the last value, we really need 120 bits of precision</a:t>
            </a:r>
          </a:p>
          <a:p>
            <a:pPr>
              <a:buFont typeface="Arial" charset="0"/>
              <a:buNone/>
            </a:pPr>
            <a:r>
              <a:rPr lang="en-CA" sz="16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dirty="0" smtClean="0">
                <a:latin typeface="Times New Roman" pitchFamily="18" charset="0"/>
                <a:cs typeface="Times New Roman" pitchFamily="18" charset="0"/>
              </a:rPr>
              <a:t>(0.800000000000000001)</a:t>
            </a:r>
          </a:p>
          <a:p>
            <a:pPr>
              <a:buFont typeface="Arial" charset="0"/>
              <a:buNone/>
            </a:pPr>
            <a:r>
              <a:rPr lang="en-CA" sz="1600" dirty="0" smtClean="0">
                <a:latin typeface="Times New Roman" pitchFamily="18" charset="0"/>
                <a:cs typeface="Times New Roman" pitchFamily="18" charset="0"/>
              </a:rPr>
              <a:t>0.343203863570247323096562214278990746278631970391519938385548190115958483131841</a:t>
            </a:r>
          </a:p>
          <a:p>
            <a:pPr>
              <a:buFont typeface="Arial" charset="0"/>
              <a:buNone/>
            </a:pPr>
            <a:endParaRPr lang="en-CA" sz="1600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dirty="0" smtClean="0">
                <a:latin typeface="Times New Roman" pitchFamily="18" charset="0"/>
                <a:cs typeface="Times New Roman" pitchFamily="18" charset="0"/>
              </a:rPr>
              <a:t>(0.8)</a:t>
            </a:r>
          </a:p>
          <a:p>
            <a:pPr>
              <a:buFont typeface="Arial" charset="0"/>
              <a:buNone/>
            </a:pPr>
            <a:r>
              <a:rPr lang="en-CA" sz="1600" dirty="0" smtClean="0">
                <a:latin typeface="Times New Roman" pitchFamily="18" charset="0"/>
                <a:cs typeface="Times New Roman" pitchFamily="18" charset="0"/>
              </a:rPr>
              <a:t>0.343203863570247321981149657675686948831734233707935846343122089792457817661621</a:t>
            </a:r>
          </a:p>
          <a:p>
            <a:pPr>
              <a:buFont typeface="Arial" charset="0"/>
              <a:buNone/>
            </a:pPr>
            <a:endParaRPr lang="en-CA" sz="1600" i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sz="16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dirty="0" smtClean="0">
                <a:latin typeface="Times New Roman" pitchFamily="18" charset="0"/>
                <a:cs typeface="Times New Roman" pitchFamily="18" charset="0"/>
              </a:rPr>
              <a:t>(0.800000000000000001)  –  </a:t>
            </a:r>
            <a:r>
              <a:rPr lang="en-CA" sz="16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600" dirty="0" smtClean="0">
                <a:latin typeface="Times New Roman" pitchFamily="18" charset="0"/>
                <a:cs typeface="Times New Roman" pitchFamily="18" charset="0"/>
              </a:rPr>
              <a:t>(0.8)</a:t>
            </a:r>
          </a:p>
          <a:p>
            <a:pPr>
              <a:buFont typeface="Arial" charset="0"/>
              <a:buNone/>
            </a:pPr>
            <a:r>
              <a:rPr lang="en-CA" sz="1600" dirty="0" smtClean="0">
                <a:latin typeface="Times New Roman" pitchFamily="18" charset="0"/>
                <a:cs typeface="Times New Roman" pitchFamily="18" charset="0"/>
              </a:rPr>
              <a:t>0.00000000000000000</a:t>
            </a:r>
            <a:r>
              <a:rPr lang="en-CA" sz="1600" b="1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111541255660330379</a:t>
            </a:r>
            <a:r>
              <a:rPr lang="en-CA" sz="1600" dirty="0" smtClean="0">
                <a:latin typeface="Times New Roman" pitchFamily="18" charset="0"/>
                <a:cs typeface="Times New Roman" pitchFamily="18" charset="0"/>
              </a:rPr>
              <a:t>7446897736683584092042426100323500665470220</a:t>
            </a:r>
          </a:p>
          <a:p>
            <a:pPr lvl="1"/>
            <a:endParaRPr lang="en-CA" dirty="0" smtClean="0">
              <a:latin typeface="Consolas" pitchFamily="49" charset="0"/>
              <a:cs typeface="Arial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correct answer starts at the 18</a:t>
            </a:r>
            <a:r>
              <a:rPr lang="en-CA" baseline="30000" dirty="0" smtClean="0">
                <a:latin typeface="Arial" charset="0"/>
                <a:cs typeface="Arial" charset="0"/>
              </a:rPr>
              <a:t>th</a:t>
            </a:r>
            <a:r>
              <a:rPr lang="en-CA" dirty="0" smtClean="0">
                <a:latin typeface="Arial" charset="0"/>
                <a:cs typeface="Arial" charset="0"/>
              </a:rPr>
              <a:t> place in the decimal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308765" y="3117273"/>
            <a:ext cx="0" cy="252152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479900" y="3144978"/>
            <a:ext cx="0" cy="252152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topic discusses numerical solutions to BVPs: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Divided-difference approximations of the 1</a:t>
            </a:r>
            <a:r>
              <a:rPr lang="en-US" baseline="30000" dirty="0" smtClean="0">
                <a:latin typeface="Arial" charset="0"/>
                <a:cs typeface="Arial" charset="0"/>
              </a:rPr>
              <a:t>st</a:t>
            </a:r>
            <a:r>
              <a:rPr lang="en-US" dirty="0" smtClean="0">
                <a:latin typeface="Arial" charset="0"/>
                <a:cs typeface="Arial" charset="0"/>
              </a:rPr>
              <a:t> and 2</a:t>
            </a:r>
            <a:r>
              <a:rPr 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dirty="0" smtClean="0">
                <a:latin typeface="Arial" charset="0"/>
                <a:cs typeface="Arial" charset="0"/>
              </a:rPr>
              <a:t> derivatives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Boundary-value Problems (BVPs)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Approximations of linear ordinary differential equations (ODEs) using finite-difference equations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Numerical approximations to BVPs</a:t>
            </a:r>
          </a:p>
          <a:p>
            <a:pPr lvl="2"/>
            <a:r>
              <a:rPr lang="en-US" dirty="0" smtClean="0">
                <a:latin typeface="Arial" charset="0"/>
                <a:cs typeface="Arial" charset="0"/>
              </a:rPr>
              <a:t>Examples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Laplace’s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Subtractive Cancellation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Now, double uses 53 bits of precision: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Thus, 53 bits of precision is approximately equivalent to 16 decimal digits of precision 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Assume every calculation is restricted to 16 decimal digits of precision:</a:t>
            </a:r>
          </a:p>
          <a:p>
            <a:pPr lvl="1">
              <a:buFont typeface="Arial" charset="0"/>
              <a:buNone/>
            </a:pPr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			0.8 + 0.000000000000000001			0.8</a:t>
            </a:r>
            <a:br>
              <a:rPr lang="en-CA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CA" sz="18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(0.800000000000000001)                            0.3432038635702473</a:t>
            </a:r>
          </a:p>
          <a:p>
            <a:pPr lvl="1">
              <a:buFont typeface="Arial" charset="0"/>
              <a:buNone/>
            </a:pPr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sz="18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(0.8)								0.3432038635702473</a:t>
            </a:r>
          </a:p>
          <a:p>
            <a:pPr lvl="1">
              <a:buFont typeface="Arial" charset="0"/>
              <a:buNone/>
            </a:pPr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CA" sz="18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(0.800000000000000001)  –  </a:t>
            </a:r>
            <a:r>
              <a:rPr lang="en-CA" sz="18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z="1800" dirty="0" smtClean="0">
                <a:latin typeface="Times New Roman" pitchFamily="18" charset="0"/>
                <a:cs typeface="Times New Roman" pitchFamily="18" charset="0"/>
              </a:rPr>
              <a:t>(0.8)		0.0000000000000000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The addition does not affect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0.8</a:t>
            </a:r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/>
        </p:nvGraphicFramePr>
        <p:xfrm>
          <a:off x="3779838" y="1989138"/>
          <a:ext cx="1676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506" name="Equation" r:id="rId3" imgW="1054080" imgH="431640" progId="Equation.DSMT4">
                  <p:embed/>
                </p:oleObj>
              </mc:Choice>
              <mc:Fallback>
                <p:oleObj name="Equation" r:id="rId3" imgW="105408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989138"/>
                        <a:ext cx="1676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Subtractive Cancellation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But what happens in the binary world?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Consider the function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e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i="1" baseline="30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Arial" charset="0"/>
                <a:cs typeface="Arial" charset="0"/>
              </a:rPr>
              <a:t> and let us approximate the derivative at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1</a:t>
            </a:r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We will use </a:t>
            </a:r>
            <a:r>
              <a:rPr lang="en-CA" dirty="0" err="1" smtClean="0">
                <a:latin typeface="Arial" charset="0"/>
                <a:cs typeface="Arial" charset="0"/>
              </a:rPr>
              <a:t>Matlab</a:t>
            </a:r>
            <a:r>
              <a:rPr lang="en-CA" dirty="0" smtClean="0">
                <a:latin typeface="Arial" charset="0"/>
                <a:cs typeface="Arial" charset="0"/>
              </a:rPr>
              <a:t> and print out the double-precision floating-point numbers in their binary representation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We will use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2</a:t>
            </a:r>
            <a:r>
              <a:rPr lang="en-CA" baseline="30000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CA" i="1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CA" dirty="0" smtClean="0">
                <a:latin typeface="Arial" charset="0"/>
                <a:cs typeface="Arial" charset="0"/>
              </a:rPr>
              <a:t>for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0, 1, 2, ...</a:t>
            </a:r>
            <a:endParaRPr lang="en-CA" dirty="0" smtClean="0">
              <a:latin typeface="Arial" charset="0"/>
              <a:cs typeface="Arial" charset="0"/>
            </a:endParaRP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The bits that are correct (taking into account rounding) are marked in blue</a:t>
            </a:r>
          </a:p>
          <a:p>
            <a:pPr lvl="2"/>
            <a:r>
              <a:rPr lang="en-CA" dirty="0" smtClean="0">
                <a:latin typeface="Arial" charset="0"/>
                <a:cs typeface="Arial" charset="0"/>
              </a:rPr>
              <a:t>The zero bits resulting from subtractive cancellation are marked in red </a:t>
            </a:r>
          </a:p>
          <a:p>
            <a:pPr lvl="1">
              <a:buFont typeface="Arial" charset="0"/>
              <a:buNone/>
            </a:pP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graphicFrame>
        <p:nvGraphicFramePr>
          <p:cNvPr id="564225" name="Object 4"/>
          <p:cNvGraphicFramePr>
            <a:graphicFrameLocks noChangeAspect="1"/>
          </p:cNvGraphicFramePr>
          <p:nvPr/>
        </p:nvGraphicFramePr>
        <p:xfrm>
          <a:off x="2447925" y="2757488"/>
          <a:ext cx="3957638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33" name="Equation" r:id="rId3" imgW="2489040" imgH="419040" progId="Equation.DSMT4">
                  <p:embed/>
                </p:oleObj>
              </mc:Choice>
              <mc:Fallback>
                <p:oleObj name="Equation" r:id="rId3" imgW="248904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2757488"/>
                        <a:ext cx="3957638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Subtractive Cancellation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92275" y="1302035"/>
          <a:ext cx="5904656" cy="5391560"/>
        </p:xfrm>
        <a:graphic>
          <a:graphicData uri="http://schemas.openxmlformats.org/drawingml/2006/table">
            <a:tbl>
              <a:tblPr/>
              <a:tblGrid>
                <a:gridCol w="288032"/>
                <a:gridCol w="5616624"/>
              </a:tblGrid>
              <a:tr h="40655">
                <a:tc>
                  <a:txBody>
                    <a:bodyPr/>
                    <a:lstStyle/>
                    <a:p>
                      <a:pPr algn="l"/>
                      <a:r>
                        <a:rPr lang="en-CA" sz="1800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en-CA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Approximation with </a:t>
                      </a:r>
                      <a:r>
                        <a:rPr lang="en-CA" sz="1800" i="1" dirty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en-CA" sz="1800" dirty="0">
                          <a:latin typeface="Times New Roman" pitchFamily="18" charset="0"/>
                          <a:cs typeface="Times New Roman" pitchFamily="18" charset="0"/>
                        </a:rPr>
                        <a:t> = 2</a:t>
                      </a:r>
                      <a:r>
                        <a:rPr lang="en-CA" sz="1800" baseline="30000" dirty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r>
                        <a:rPr lang="en-CA" sz="1800" i="1" baseline="30000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en-CA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0 01111111100 0110001100111111111000100010101001000010100011000000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1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</a:t>
                      </a:r>
                      <a:r>
                        <a:rPr lang="en-CA" sz="1200" dirty="0">
                          <a:latin typeface="Consolas" pitchFamily="49" charset="0"/>
                        </a:rPr>
                        <a:t>00100101100010001000101010011001111101100001101000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2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</a:t>
                      </a:r>
                      <a:r>
                        <a:rPr lang="en-CA" sz="1200" dirty="0">
                          <a:latin typeface="Consolas" pitchFamily="49" charset="0"/>
                        </a:rPr>
                        <a:t>000110110010111110100000000001010011101011000011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3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</a:t>
                      </a:r>
                      <a:r>
                        <a:rPr lang="en-CA" sz="1200" dirty="0">
                          <a:latin typeface="Consolas" pitchFamily="49" charset="0"/>
                        </a:rPr>
                        <a:t>0000001010100000100011111110101000010101011100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4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0110</a:t>
                      </a:r>
                      <a:r>
                        <a:rPr lang="en-CA" sz="1200" dirty="0">
                          <a:latin typeface="Consolas" pitchFamily="49" charset="0"/>
                        </a:rPr>
                        <a:t>11001011010110110101001010001001100111000110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5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01110</a:t>
                      </a:r>
                      <a:r>
                        <a:rPr lang="en-CA" sz="1200" dirty="0">
                          <a:latin typeface="Consolas" pitchFamily="49" charset="0"/>
                        </a:rPr>
                        <a:t>010110000110111011001101110011101110101001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6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 011101</a:t>
                      </a:r>
                      <a:r>
                        <a:rPr lang="en-CA" sz="1200" dirty="0">
                          <a:latin typeface="Consolas" pitchFamily="49" charset="0"/>
                        </a:rPr>
                        <a:t>0111000000000111111000101000010010010110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7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0111011</a:t>
                      </a:r>
                      <a:r>
                        <a:rPr lang="en-CA" sz="1200" dirty="0">
                          <a:latin typeface="Consolas" pitchFamily="49" charset="0"/>
                        </a:rPr>
                        <a:t>10011101110110101010011011000011001001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8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01110111</a:t>
                      </a:r>
                      <a:r>
                        <a:rPr lang="en-CA" sz="1200" dirty="0">
                          <a:latin typeface="Consolas" pitchFamily="49" charset="0"/>
                        </a:rPr>
                        <a:t>111110001100101000110110100100000100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9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011110000</a:t>
                      </a:r>
                      <a:r>
                        <a:rPr lang="en-CA" sz="1200" dirty="0">
                          <a:latin typeface="Consolas" pitchFamily="49" charset="0"/>
                        </a:rPr>
                        <a:t>1010111001001100110000110001010000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10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</a:t>
                      </a:r>
                      <a:r>
                        <a:rPr lang="en-CA" sz="1200" dirty="0">
                          <a:latin typeface="Consolas" pitchFamily="49" charset="0"/>
                        </a:rPr>
                        <a:t>00011001001000110010110000111000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11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 01111000100</a:t>
                      </a:r>
                      <a:r>
                        <a:rPr lang="en-CA" sz="1200" dirty="0">
                          <a:latin typeface="Consolas" pitchFamily="49" charset="0"/>
                        </a:rPr>
                        <a:t>111011101011100010001100111001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12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 011110001010</a:t>
                      </a:r>
                      <a:r>
                        <a:rPr lang="en-CA" sz="1200" dirty="0">
                          <a:latin typeface="Consolas" pitchFamily="49" charset="0"/>
                        </a:rPr>
                        <a:t>1001100111010111100011110000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13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0111100010101</a:t>
                      </a:r>
                      <a:r>
                        <a:rPr lang="en-CA" sz="1200" dirty="0">
                          <a:latin typeface="Consolas" pitchFamily="49" charset="0"/>
                        </a:rPr>
                        <a:t>11110000000011111011001000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14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01111000101100</a:t>
                      </a:r>
                      <a:r>
                        <a:rPr lang="en-CA" sz="1200" dirty="0">
                          <a:latin typeface="Consolas" pitchFamily="49" charset="0"/>
                        </a:rPr>
                        <a:t>100111000111110100000111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15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011110001011001</a:t>
                      </a:r>
                      <a:r>
                        <a:rPr lang="en-CA" sz="1200" dirty="0">
                          <a:latin typeface="Consolas" pitchFamily="49" charset="0"/>
                        </a:rPr>
                        <a:t>1111010101010110001110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16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0111100010110100</a:t>
                      </a:r>
                      <a:r>
                        <a:rPr lang="en-CA" sz="1200" dirty="0">
                          <a:latin typeface="Consolas" pitchFamily="49" charset="0"/>
                        </a:rPr>
                        <a:t>10100111000001111110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17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</a:t>
                      </a:r>
                      <a:r>
                        <a:rPr lang="en-CA" sz="1200" dirty="0">
                          <a:latin typeface="Consolas" pitchFamily="49" charset="0"/>
                        </a:rPr>
                        <a:t>000010100110101011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18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011110001011010100</a:t>
                      </a:r>
                      <a:r>
                        <a:rPr lang="en-CA" sz="1200" dirty="0">
                          <a:latin typeface="Consolas" pitchFamily="49" charset="0"/>
                        </a:rPr>
                        <a:t>1101000100110000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19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0111100010110101010</a:t>
                      </a:r>
                      <a:r>
                        <a:rPr lang="en-CA" sz="1200" dirty="0">
                          <a:latin typeface="Consolas" pitchFamily="49" charset="0"/>
                        </a:rPr>
                        <a:t>01011110101111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20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01111000101101010101</a:t>
                      </a:r>
                      <a:r>
                        <a:rPr lang="en-CA" sz="1200" dirty="0">
                          <a:latin typeface="Consolas" pitchFamily="49" charset="0"/>
                        </a:rPr>
                        <a:t>011110011101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21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011110001011010101011</a:t>
                      </a:r>
                      <a:r>
                        <a:rPr lang="en-CA" sz="1200" dirty="0">
                          <a:latin typeface="Consolas" pitchFamily="49" charset="0"/>
                        </a:rPr>
                        <a:t>1011000000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22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 0111100010110101011000</a:t>
                      </a:r>
                      <a:r>
                        <a:rPr lang="en-CA" sz="1200" dirty="0">
                          <a:latin typeface="Consolas" pitchFamily="49" charset="0"/>
                        </a:rPr>
                        <a:t>00011100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23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 01111000101101010110000</a:t>
                      </a:r>
                      <a:r>
                        <a:rPr lang="en-CA" sz="1200" dirty="0">
                          <a:latin typeface="Consolas" pitchFamily="49" charset="0"/>
                        </a:rPr>
                        <a:t>111110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24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011110001011010101100010</a:t>
                      </a:r>
                      <a:r>
                        <a:rPr lang="en-CA" sz="1200" dirty="0">
                          <a:latin typeface="Consolas" pitchFamily="49" charset="0"/>
                        </a:rPr>
                        <a:t>1010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25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0111100010110101011000110</a:t>
                      </a:r>
                      <a:r>
                        <a:rPr lang="en-CA" sz="1200" dirty="0">
                          <a:latin typeface="Consolas" pitchFamily="49" charset="0"/>
                        </a:rPr>
                        <a:t>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26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 01111000101101010110001101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114503" y="6424613"/>
            <a:ext cx="369887" cy="4048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22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Subtractive Cancellation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692275" y="1302035"/>
          <a:ext cx="5904656" cy="5391560"/>
        </p:xfrm>
        <a:graphic>
          <a:graphicData uri="http://schemas.openxmlformats.org/drawingml/2006/table">
            <a:tbl>
              <a:tblPr/>
              <a:tblGrid>
                <a:gridCol w="288032"/>
                <a:gridCol w="5616624"/>
              </a:tblGrid>
              <a:tr h="40655">
                <a:tc>
                  <a:txBody>
                    <a:bodyPr/>
                    <a:lstStyle/>
                    <a:p>
                      <a:pPr algn="l"/>
                      <a:r>
                        <a:rPr lang="en-CA" sz="1800" i="1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en-CA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Approximation with </a:t>
                      </a:r>
                      <a:r>
                        <a:rPr lang="en-CA" sz="1800" i="1" dirty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r>
                        <a:rPr lang="en-CA" sz="1800" dirty="0">
                          <a:latin typeface="Times New Roman" pitchFamily="18" charset="0"/>
                          <a:cs typeface="Times New Roman" pitchFamily="18" charset="0"/>
                        </a:rPr>
                        <a:t> = 2</a:t>
                      </a:r>
                      <a:r>
                        <a:rPr lang="en-CA" sz="1800" baseline="30000" dirty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r>
                        <a:rPr lang="en-CA" sz="1800" i="1" baseline="30000" dirty="0">
                          <a:latin typeface="Times New Roman" pitchFamily="18" charset="0"/>
                          <a:cs typeface="Times New Roman" pitchFamily="18" charset="0"/>
                        </a:rPr>
                        <a:t>n</a:t>
                      </a:r>
                      <a:endParaRPr lang="en-CA" sz="18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27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0111100010110101011000110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28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011110001011010101100011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29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01111000101101010110001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30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0111100010110101011001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31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011110001011010101100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32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01111000101101010110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33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34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35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36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37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38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39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 smtClean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0111100010110</a:t>
                      </a:r>
                      <a:r>
                        <a:rPr lang="en-CA" sz="1200" dirty="0" smtClean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</a:t>
                      </a:r>
                      <a:endParaRPr lang="en-CA" sz="1200" dirty="0">
                        <a:solidFill>
                          <a:srgbClr val="FF0000"/>
                        </a:solidFill>
                        <a:latin typeface="Consolas" pitchFamily="49" charset="0"/>
                      </a:endParaRP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40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41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42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43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44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45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46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47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48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0111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49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100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50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10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51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00B0F0"/>
                          </a:solidFill>
                          <a:latin typeface="Consolas" pitchFamily="49" charset="0"/>
                        </a:rPr>
                        <a:t>1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52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0 01111111101 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6512"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53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latin typeface="Consolas" pitchFamily="49" charset="0"/>
                        </a:rPr>
                        <a:t>0 </a:t>
                      </a:r>
                      <a:r>
                        <a:rPr lang="en-CA" sz="1200" dirty="0">
                          <a:solidFill>
                            <a:srgbClr val="FF0000"/>
                          </a:solidFill>
                          <a:latin typeface="Consolas" pitchFamily="49" charset="0"/>
                        </a:rPr>
                        <a:t>00000000000 0000000000000000000000000000000000000000000000000000</a:t>
                      </a:r>
                    </a:p>
                  </a:txBody>
                  <a:tcPr marL="6411" marR="6411" marT="3205" marB="3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149058">
            <a:off x="-253466" y="538764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100 % relative error</a:t>
            </a:r>
            <a:endParaRPr lang="en-CA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97526" y="5791197"/>
            <a:ext cx="667038" cy="798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Subtractive Cancellation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Consequence: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Unlike calculus, we cannot make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Arial" charset="0"/>
                <a:cs typeface="Arial" charset="0"/>
              </a:rPr>
              <a:t> arbitrarily small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Possible solutions: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Find a better formulas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Use a completely different approach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Idea:  find the line that interpolates the two points</a:t>
            </a:r>
          </a:p>
          <a:p>
            <a:pPr algn="ctr"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))</a:t>
            </a:r>
            <a:r>
              <a:rPr lang="en-CA" smtClean="0">
                <a:latin typeface="Arial" charset="0"/>
                <a:cs typeface="Arial" charset="0"/>
              </a:rPr>
              <a:t> and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pic>
        <p:nvPicPr>
          <p:cNvPr id="76804" name="Picture 9" descr="C:\Users\dwharder\Desktop\ik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2626600"/>
            <a:ext cx="5472113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10" descr="C:\Users\dwharder\Desktop\ik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2626600"/>
            <a:ext cx="5472113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1638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slope of this interpolating line is our approximation of the derivative:</a:t>
            </a:r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3851275" y="2060575"/>
          <a:ext cx="1592263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30" name="Equation" r:id="rId4" imgW="1002960" imgH="419040" progId="Equation.DSMT4">
                  <p:embed/>
                </p:oleObj>
              </mc:Choice>
              <mc:Fallback>
                <p:oleObj name="Equation" r:id="rId4" imgW="100296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060575"/>
                        <a:ext cx="1592263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26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1" descr="C:\Users\dwharder\Desktop\ik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2626600"/>
            <a:ext cx="5472113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778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What happens if we find the interpolating quadratic going through the three points</a:t>
            </a:r>
          </a:p>
          <a:p>
            <a:pPr algn="ctr"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))   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))  </a:t>
            </a:r>
            <a:r>
              <a:rPr lang="en-CA" smtClean="0">
                <a:latin typeface="Arial" charset="0"/>
                <a:cs typeface="Arial" charset="0"/>
              </a:rPr>
              <a:t>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interpolating quadratic is clearly a local approximation</a:t>
            </a:r>
          </a:p>
        </p:txBody>
      </p:sp>
      <p:pic>
        <p:nvPicPr>
          <p:cNvPr id="78852" name="Picture 2" descr="C:\Users\dwharder\Desktop\ik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2626600"/>
            <a:ext cx="5472113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slope of the interpolating quadratic is easy to find:</a:t>
            </a:r>
            <a:endParaRPr lang="en-CA" i="1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876" name="Picture 3" descr="C:\Users\dwharder\Desktop\ik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2626600"/>
            <a:ext cx="5472113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Outcomes Based Learning Objectives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By the end of this laboratory, you will: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Understand the divided-difference approximation of the first derivative and the second derivative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Understand how to convert a linear 2</a:t>
            </a:r>
            <a:r>
              <a:rPr lang="en-CA" baseline="30000" dirty="0" smtClean="0">
                <a:latin typeface="Arial" charset="0"/>
                <a:cs typeface="Arial" charset="0"/>
              </a:rPr>
              <a:t>nd</a:t>
            </a:r>
            <a:r>
              <a:rPr lang="en-CA" dirty="0" smtClean="0">
                <a:latin typeface="Arial" charset="0"/>
                <a:cs typeface="Arial" charset="0"/>
              </a:rPr>
              <a:t>-order ODE into a finite-difference equation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Understand how to convert a BVP into a system of linear equations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Consider Laplace’s equation in one dimension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9" descr="C:\Users\dwharder\Desktop\ik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5375" y="4259705"/>
            <a:ext cx="5472113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809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slope of the interpolating quadratic is also closer to the slope of the original function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  <p:pic>
        <p:nvPicPr>
          <p:cNvPr id="80901" name="Picture 3" descr="C:\Users\dwharder\Desktop\ik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2626600"/>
            <a:ext cx="5472113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Without going through the process, finding the interpolating quadratic function gives us a similar formula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Visually, we see these are better approximations, but how much better are they analytically?</a:t>
            </a:r>
          </a:p>
        </p:txBody>
      </p:sp>
      <p:graphicFrame>
        <p:nvGraphicFramePr>
          <p:cNvPr id="17410" name="Object 4"/>
          <p:cNvGraphicFramePr>
            <a:graphicFrameLocks noChangeAspect="1"/>
          </p:cNvGraphicFramePr>
          <p:nvPr/>
        </p:nvGraphicFramePr>
        <p:xfrm>
          <a:off x="2798763" y="2553718"/>
          <a:ext cx="282575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554" name="Equation" r:id="rId3" imgW="1777680" imgH="419040" progId="Equation.DSMT4">
                  <p:embed/>
                </p:oleObj>
              </mc:Choice>
              <mc:Fallback>
                <p:oleObj name="Equation" r:id="rId3" imgW="177768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763" y="2553718"/>
                        <a:ext cx="2825750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dwharder\Desktop\ik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35150" y="2781895"/>
            <a:ext cx="5472113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1843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Additionally, we can approximate the concavity (2</a:t>
            </a:r>
            <a:r>
              <a:rPr lang="en-CA" baseline="30000" dirty="0" smtClean="0">
                <a:latin typeface="Arial" charset="0"/>
                <a:cs typeface="Arial" charset="0"/>
              </a:rPr>
              <a:t>nd</a:t>
            </a:r>
            <a:r>
              <a:rPr lang="en-CA" dirty="0" smtClean="0">
                <a:latin typeface="Arial" charset="0"/>
                <a:cs typeface="Arial" charset="0"/>
              </a:rPr>
              <a:t> derivative) at the point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Arial" charset="0"/>
                <a:cs typeface="Arial" charset="0"/>
              </a:rPr>
              <a:t> by finding the concavity of the interpolating quadratic polynomial </a:t>
            </a:r>
          </a:p>
        </p:txBody>
      </p:sp>
      <p:graphicFrame>
        <p:nvGraphicFramePr>
          <p:cNvPr id="18434" name="Object 3"/>
          <p:cNvGraphicFramePr>
            <a:graphicFrameLocks noChangeAspect="1"/>
          </p:cNvGraphicFramePr>
          <p:nvPr/>
        </p:nvGraphicFramePr>
        <p:xfrm>
          <a:off x="2790825" y="4981875"/>
          <a:ext cx="365283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578" name="Equation" r:id="rId4" imgW="2298600" imgH="419040" progId="Equation.DSMT4">
                  <p:embed/>
                </p:oleObj>
              </mc:Choice>
              <mc:Fallback>
                <p:oleObj name="Equation" r:id="rId4" imgW="229860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0825" y="4981875"/>
                        <a:ext cx="3652838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32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those interested, this Maple code finds these formulas</a:t>
            </a:r>
          </a:p>
        </p:txBody>
      </p:sp>
      <p:pic>
        <p:nvPicPr>
          <p:cNvPr id="81924" name="Picture 2" descr="C:\Users\dwharder\Desktop\Untitl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438" y="2016125"/>
            <a:ext cx="8745537" cy="458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Question:  how much better are these two approximations?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9458" name="Object 4"/>
          <p:cNvGraphicFramePr>
            <a:graphicFrameLocks noChangeAspect="1"/>
          </p:cNvGraphicFramePr>
          <p:nvPr/>
        </p:nvGraphicFramePr>
        <p:xfrm>
          <a:off x="2717800" y="2476800"/>
          <a:ext cx="3654425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02" name="Equation" r:id="rId3" imgW="2298600" imgH="863280" progId="Equation.DSMT4">
                  <p:embed/>
                </p:oleObj>
              </mc:Choice>
              <mc:Fallback>
                <p:oleObj name="Equation" r:id="rId3" imgW="2298600" imgH="8632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2476800"/>
                        <a:ext cx="3654425" cy="1370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204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Using Taylor series, we have approximations for both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dirty="0" smtClean="0">
                <a:latin typeface="Arial" charset="0"/>
                <a:cs typeface="Arial" charset="0"/>
              </a:rPr>
              <a:t> and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Here,                   and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0482" name="Object 4"/>
          <p:cNvGraphicFramePr>
            <a:graphicFrameLocks noChangeAspect="1"/>
          </p:cNvGraphicFramePr>
          <p:nvPr/>
        </p:nvGraphicFramePr>
        <p:xfrm>
          <a:off x="1968063" y="2614775"/>
          <a:ext cx="5346700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42" name="Equation" r:id="rId3" imgW="3365280" imgH="812520" progId="Equation.DSMT4">
                  <p:embed/>
                </p:oleObj>
              </mc:Choice>
              <mc:Fallback>
                <p:oleObj name="Equation" r:id="rId3" imgW="3365280" imgH="812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063" y="2614775"/>
                        <a:ext cx="5346700" cy="1287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1799365" y="4231725"/>
          <a:ext cx="1392238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43" name="Equation" r:id="rId5" imgW="876240" imgH="253800" progId="Equation.DSMT4">
                  <p:embed/>
                </p:oleObj>
              </mc:Choice>
              <mc:Fallback>
                <p:oleObj name="Equation" r:id="rId5" imgW="87624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9365" y="4231725"/>
                        <a:ext cx="1392238" cy="401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3860953" y="4199253"/>
          <a:ext cx="1392237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44" name="Equation" r:id="rId7" imgW="876240" imgH="253800" progId="Equation.DSMT4">
                  <p:embed/>
                </p:oleObj>
              </mc:Choice>
              <mc:Fallback>
                <p:oleObj name="Equation" r:id="rId7" imgW="876240" imgH="253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0953" y="4199253"/>
                        <a:ext cx="1392237" cy="40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2150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Subtracting the second approximation from the first, we get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1506" name="Object 3"/>
          <p:cNvGraphicFramePr>
            <a:graphicFrameLocks noChangeAspect="1"/>
          </p:cNvGraphicFramePr>
          <p:nvPr/>
        </p:nvGraphicFramePr>
        <p:xfrm>
          <a:off x="932178" y="4054638"/>
          <a:ext cx="7707312" cy="128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58" name="Equation" r:id="rId3" imgW="4851360" imgH="812520" progId="Equation.DSMT4">
                  <p:embed/>
                </p:oleObj>
              </mc:Choice>
              <mc:Fallback>
                <p:oleObj name="Equation" r:id="rId3" imgW="4851360" imgH="8125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178" y="4054638"/>
                        <a:ext cx="7707312" cy="1287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1343340" y="3911763"/>
            <a:ext cx="7200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507" name="Object 4"/>
          <p:cNvGraphicFramePr>
            <a:graphicFrameLocks noChangeAspect="1"/>
          </p:cNvGraphicFramePr>
          <p:nvPr/>
        </p:nvGraphicFramePr>
        <p:xfrm>
          <a:off x="1973578" y="2614775"/>
          <a:ext cx="5346700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659" name="Equation" r:id="rId5" imgW="3365280" imgH="812520" progId="Equation.DSMT4">
                  <p:embed/>
                </p:oleObj>
              </mc:Choice>
              <mc:Fallback>
                <p:oleObj name="Equation" r:id="rId5" imgW="3365280" imgH="812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3578" y="2614775"/>
                        <a:ext cx="5346700" cy="1287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Connector 6"/>
          <p:cNvCxnSpPr/>
          <p:nvPr/>
        </p:nvCxnSpPr>
        <p:spPr>
          <a:xfrm rot="16200000" flipH="1">
            <a:off x="2674459" y="2939419"/>
            <a:ext cx="1368425" cy="7191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2710177" y="2975138"/>
            <a:ext cx="1368425" cy="6477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473890" y="2938625"/>
            <a:ext cx="1368425" cy="7207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4510402" y="2975138"/>
            <a:ext cx="1368425" cy="6477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36</a:t>
            </a:fld>
            <a:endParaRPr lang="en-C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2253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Solving the equation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the derivative, we get: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2530" name="Object 4"/>
          <p:cNvGraphicFramePr>
            <a:graphicFrameLocks noChangeAspect="1"/>
          </p:cNvGraphicFramePr>
          <p:nvPr/>
        </p:nvGraphicFramePr>
        <p:xfrm>
          <a:off x="1946275" y="2060575"/>
          <a:ext cx="5630863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90" name="Equation" r:id="rId3" imgW="3543120" imgH="393480" progId="Equation.DSMT4">
                  <p:embed/>
                </p:oleObj>
              </mc:Choice>
              <mc:Fallback>
                <p:oleObj name="Equation" r:id="rId3" imgW="354312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2060575"/>
                        <a:ext cx="5630863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2090738" y="3404908"/>
          <a:ext cx="5389562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91" name="Equation" r:id="rId5" imgW="3390840" imgH="419040" progId="Equation.DSMT4">
                  <p:embed/>
                </p:oleObj>
              </mc:Choice>
              <mc:Fallback>
                <p:oleObj name="Equation" r:id="rId5" imgW="339084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0738" y="3404908"/>
                        <a:ext cx="5389562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37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2808434" y="4172092"/>
          <a:ext cx="292735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92" name="Equation" r:id="rId7" imgW="1841400" imgH="419040" progId="Equation.DSMT4">
                  <p:embed/>
                </p:oleObj>
              </mc:Choice>
              <mc:Fallback>
                <p:oleObj name="Equation" r:id="rId7" imgW="184140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8434" y="4172092"/>
                        <a:ext cx="2927350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235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critical term is the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This says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If we halve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Arial" charset="0"/>
                <a:cs typeface="Arial" charset="0"/>
              </a:rPr>
              <a:t>, the error goes down by a factor of 4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If we divide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dirty="0" smtClean="0">
                <a:latin typeface="Arial" charset="0"/>
                <a:cs typeface="Arial" charset="0"/>
              </a:rPr>
              <a:t> by 10, the error goes down by a factor of 100</a:t>
            </a:r>
          </a:p>
          <a:p>
            <a:pPr>
              <a:buFont typeface="Arial" charset="0"/>
              <a:buNone/>
            </a:pP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3554" name="Object 4"/>
          <p:cNvGraphicFramePr>
            <a:graphicFrameLocks noChangeAspect="1"/>
          </p:cNvGraphicFramePr>
          <p:nvPr/>
        </p:nvGraphicFramePr>
        <p:xfrm>
          <a:off x="2968625" y="2060575"/>
          <a:ext cx="3633788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698" name="Equation" r:id="rId3" imgW="2286000" imgH="419040" progId="Equation.DSMT4">
                  <p:embed/>
                </p:oleObj>
              </mc:Choice>
              <mc:Fallback>
                <p:oleObj name="Equation" r:id="rId3" imgW="228600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2060575"/>
                        <a:ext cx="3633788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2458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Adding the two approximations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4578" name="Object 4"/>
          <p:cNvGraphicFramePr>
            <a:graphicFrameLocks noChangeAspect="1"/>
          </p:cNvGraphicFramePr>
          <p:nvPr/>
        </p:nvGraphicFramePr>
        <p:xfrm>
          <a:off x="1144588" y="2060575"/>
          <a:ext cx="6821487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730" name="Equation" r:id="rId3" imgW="4292280" imgH="812520" progId="Equation.DSMT4">
                  <p:embed/>
                </p:oleObj>
              </mc:Choice>
              <mc:Fallback>
                <p:oleObj name="Equation" r:id="rId3" imgW="4292280" imgH="8125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2060575"/>
                        <a:ext cx="6821487" cy="1287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827088" y="3357563"/>
            <a:ext cx="7200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107950" y="3429000"/>
          <a:ext cx="8578850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731" name="Equation" r:id="rId5" imgW="5397480" imgH="812520" progId="Equation.DSMT4">
                  <p:embed/>
                </p:oleObj>
              </mc:Choice>
              <mc:Fallback>
                <p:oleObj name="Equation" r:id="rId5" imgW="5397480" imgH="8125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3429000"/>
                        <a:ext cx="8578850" cy="1287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>
          <a:xfrm rot="16200000" flipH="1">
            <a:off x="2591594" y="2385219"/>
            <a:ext cx="1368425" cy="7191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2627312" y="2420938"/>
            <a:ext cx="1368425" cy="6477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4968081" y="2385219"/>
            <a:ext cx="1368425" cy="7191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5003800" y="2420938"/>
            <a:ext cx="1368425" cy="6477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39</a:t>
            </a:fld>
            <a:endParaRPr lang="en-C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Suppose we want to approximate the derivative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2964878" y="2189020"/>
          <a:ext cx="3016827" cy="705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0" name="Equation" r:id="rId4" imgW="1790640" imgH="419040" progId="Equation.DSMT4">
                  <p:embed/>
                </p:oleObj>
              </mc:Choice>
              <mc:Fallback>
                <p:oleObj name="Equation" r:id="rId4" imgW="179064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4878" y="2189020"/>
                        <a:ext cx="3016827" cy="7057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2560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Solving the equation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the 2</a:t>
            </a:r>
            <a:r>
              <a:rPr lang="en-CA" baseline="30000" smtClean="0">
                <a:latin typeface="Arial" charset="0"/>
                <a:cs typeface="Arial" charset="0"/>
              </a:rPr>
              <a:t>nd</a:t>
            </a:r>
            <a:r>
              <a:rPr lang="en-CA" smtClean="0">
                <a:latin typeface="Arial" charset="0"/>
                <a:cs typeface="Arial" charset="0"/>
              </a:rPr>
              <a:t> derivative, we get: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5602" name="Object 4"/>
          <p:cNvGraphicFramePr>
            <a:graphicFrameLocks noChangeAspect="1"/>
          </p:cNvGraphicFramePr>
          <p:nvPr/>
        </p:nvGraphicFramePr>
        <p:xfrm>
          <a:off x="1595438" y="3515748"/>
          <a:ext cx="63785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62" name="Equation" r:id="rId3" imgW="4012920" imgH="419040" progId="Equation.DSMT4">
                  <p:embed/>
                </p:oleObj>
              </mc:Choice>
              <mc:Fallback>
                <p:oleObj name="Equation" r:id="rId3" imgW="401292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5438" y="3515748"/>
                        <a:ext cx="6378575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1390650" y="2060575"/>
          <a:ext cx="6599238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63" name="Equation" r:id="rId5" imgW="4152600" imgH="393480" progId="Equation.DSMT4">
                  <p:embed/>
                </p:oleObj>
              </mc:Choice>
              <mc:Fallback>
                <p:oleObj name="Equation" r:id="rId5" imgW="415260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0650" y="2060575"/>
                        <a:ext cx="6599238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340556" y="4237327"/>
          <a:ext cx="38354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764" name="Equation" r:id="rId7" imgW="2412720" imgH="419040" progId="Equation.DSMT4">
                  <p:embed/>
                </p:oleObj>
              </mc:Choice>
              <mc:Fallback>
                <p:oleObj name="Equation" r:id="rId7" imgW="241272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0556" y="4237327"/>
                        <a:ext cx="3835400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Again, the term in the error is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Thus, both of these formulas are reasonable approximations for the first and second derivatives</a:t>
            </a:r>
          </a:p>
          <a:p>
            <a:pPr>
              <a:buFont typeface="Arial" charset="0"/>
              <a:buNone/>
            </a:pPr>
            <a:endParaRPr lang="en-CA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6626" name="Object 4"/>
          <p:cNvGraphicFramePr>
            <a:graphicFrameLocks noChangeAspect="1"/>
          </p:cNvGraphicFramePr>
          <p:nvPr/>
        </p:nvGraphicFramePr>
        <p:xfrm>
          <a:off x="2503488" y="2044700"/>
          <a:ext cx="4560887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770" name="Equation" r:id="rId3" imgW="2869920" imgH="419040" progId="Equation.DSMT4">
                  <p:embed/>
                </p:oleObj>
              </mc:Choice>
              <mc:Fallback>
                <p:oleObj name="Equation" r:id="rId3" imgW="286992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3488" y="2044700"/>
                        <a:ext cx="4560887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will demonstrate this by finding the approximation of both the derivative and 2</a:t>
            </a:r>
            <a:r>
              <a:rPr lang="en-CA" baseline="30000" dirty="0" smtClean="0">
                <a:latin typeface="Arial" charset="0"/>
                <a:cs typeface="Arial" charset="0"/>
              </a:rPr>
              <a:t>nd</a:t>
            </a:r>
            <a:r>
              <a:rPr lang="en-CA" dirty="0" smtClean="0">
                <a:latin typeface="Arial" charset="0"/>
                <a:cs typeface="Arial" charset="0"/>
              </a:rPr>
              <a:t>-derivative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e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–0.5</a:t>
            </a:r>
            <a:r>
              <a:rPr lang="en-US" i="1" baseline="300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at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0.8</a:t>
            </a: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Using Maple, the correct values to 17 decimal digits are:</a:t>
            </a:r>
          </a:p>
          <a:p>
            <a:pPr lvl="1">
              <a:buFont typeface="Arial" charset="0"/>
              <a:buNone/>
            </a:pPr>
            <a:r>
              <a:rPr lang="en-US" sz="2200" dirty="0" smtClean="0">
                <a:latin typeface="Arial" charset="0"/>
                <a:cs typeface="Arial" charset="0"/>
              </a:rPr>
              <a:t>				</a:t>
            </a:r>
            <a:r>
              <a:rPr lang="en-CA" sz="2200" dirty="0" smtClean="0">
                <a:latin typeface="Arial" charset="0"/>
                <a:cs typeface="Arial" charset="0"/>
              </a:rPr>
              <a:t> </a:t>
            </a: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200" baseline="30000" dirty="0" smtClean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(0.8) = 1.1154125566033037</a:t>
            </a:r>
          </a:p>
          <a:p>
            <a:pPr lvl="1">
              <a:buFont typeface="Arial" charset="0"/>
              <a:buNone/>
            </a:pPr>
            <a:r>
              <a:rPr lang="en-US" sz="2200" dirty="0" smtClean="0">
                <a:latin typeface="Arial" charset="0"/>
                <a:cs typeface="Arial" charset="0"/>
              </a:rPr>
              <a:t>				</a:t>
            </a:r>
            <a:r>
              <a:rPr lang="en-CA" sz="2200" dirty="0" smtClean="0">
                <a:latin typeface="Arial" charset="0"/>
                <a:cs typeface="Arial" charset="0"/>
              </a:rPr>
              <a:t> </a:t>
            </a:r>
            <a:r>
              <a:rPr lang="en-US" sz="2200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200" baseline="30000" dirty="0" smtClean="0"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(0.8) = 2.0163226984752030</a:t>
            </a:r>
          </a:p>
          <a:p>
            <a:pPr lvl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Example</a:t>
            </a:r>
          </a:p>
        </p:txBody>
      </p:sp>
      <p:sp>
        <p:nvSpPr>
          <p:cNvPr id="276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  <a:endParaRPr lang="en-CA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07950" y="1628775"/>
          <a:ext cx="8939068" cy="40792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04057"/>
                <a:gridCol w="1563157"/>
                <a:gridCol w="1101139"/>
                <a:gridCol w="1558933"/>
                <a:gridCol w="1177371"/>
                <a:gridCol w="1829066"/>
                <a:gridCol w="1205345"/>
              </a:tblGrid>
              <a:tr h="370840"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endParaRPr lang="en-CA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CA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CA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CA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600" i="1" dirty="0" smtClean="0">
                          <a:latin typeface="Times New Roman" pitchFamily="18" charset="0"/>
                          <a:cs typeface="Times New Roman" pitchFamily="18" charset="0"/>
                        </a:rPr>
                        <a:t>h</a:t>
                      </a:r>
                      <a:endParaRPr lang="en-CA" sz="1600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Approximation</a:t>
                      </a:r>
                      <a:endParaRPr lang="en-CA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Error</a:t>
                      </a:r>
                      <a:endParaRPr lang="en-CA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Approximation</a:t>
                      </a:r>
                      <a:endParaRPr lang="en-CA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Error</a:t>
                      </a:r>
                      <a:endParaRPr lang="en-CA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Approximation</a:t>
                      </a:r>
                      <a:endParaRPr lang="en-CA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 smtClean="0"/>
                        <a:t>Error</a:t>
                      </a:r>
                      <a:endParaRPr lang="en-CA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CA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-1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1.216270589620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1.0085e-1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1.115614538794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2.020e-04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  2.0131210165303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 3.2017e-3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CA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-2</a:t>
                      </a:r>
                      <a:endParaRPr lang="en-CA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1.125495976919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1.0083e-2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1.115414523411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1.9668e-6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  2.016290701661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 3.1997e-5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CA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-3</a:t>
                      </a:r>
                      <a:endParaRPr lang="en-CA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1.116420737455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1.0082e-3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1.115412576266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1.9663e-8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  2.016322378395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  3.2008e-7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CA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-4</a:t>
                      </a:r>
                      <a:endParaRPr lang="en-CA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1.115513372934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1.0082e-4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1.115412556800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1.9340e-10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b="1" dirty="0" smtClean="0">
                          <a:solidFill>
                            <a:srgbClr val="00B0F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2.0163226</a:t>
                      </a:r>
                      <a:r>
                        <a:rPr lang="en-CA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86593</a:t>
                      </a:r>
                      <a:endParaRPr lang="en-CA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b="1" dirty="0" smtClean="0">
                          <a:solidFill>
                            <a:srgbClr val="00B0F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1.1882e-8</a:t>
                      </a:r>
                      <a:endParaRPr lang="en-CA" sz="1600" b="1" dirty="0">
                        <a:solidFill>
                          <a:srgbClr val="00B0F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CA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-5</a:t>
                      </a:r>
                      <a:endParaRPr lang="en-CA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1.115422638215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1.0082e-5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b="1" dirty="0" smtClean="0">
                          <a:solidFill>
                            <a:srgbClr val="00B0F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1.11541255660</a:t>
                      </a:r>
                      <a:r>
                        <a:rPr lang="en-CA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CA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b="1" dirty="0" smtClean="0">
                          <a:solidFill>
                            <a:srgbClr val="00B0F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9.9676e-13 </a:t>
                      </a:r>
                      <a:endParaRPr lang="en-CA" sz="1600" b="1" dirty="0">
                        <a:solidFill>
                          <a:srgbClr val="00B0F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2.016322109277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5.8920e-7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CA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-6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1.115413564790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1.0082e-6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1.115412556651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4.8181e-11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2.016276035022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4.6663e-5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CA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-7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1.115412656682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1.0082e-7</a:t>
                      </a:r>
                      <a:endParaRPr lang="en-CA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1.115412555929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6.7346e-10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2.0150547896945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1.2679e-3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CA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-8</a:t>
                      </a:r>
                      <a:endParaRPr lang="en-CA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b="1" dirty="0" smtClean="0">
                          <a:solidFill>
                            <a:srgbClr val="00B0F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1.11541256</a:t>
                      </a:r>
                      <a:r>
                        <a:rPr lang="en-CA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2314</a:t>
                      </a:r>
                      <a:endParaRPr lang="en-CA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b="1" dirty="0" smtClean="0">
                          <a:solidFill>
                            <a:srgbClr val="00B0F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5.7103e-9</a:t>
                      </a:r>
                      <a:endParaRPr lang="en-CA" sz="1600" b="1" dirty="0">
                        <a:solidFill>
                          <a:srgbClr val="00B0F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1.115412559538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2.9348e-9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 0.555111512313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 1.4612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r>
                        <a:rPr lang="en-CA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-9</a:t>
                      </a:r>
                      <a:endParaRPr lang="en-CA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1.115412484598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7.2005e-8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1.115412512353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4.4250e-8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-55.511151231258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CA" sz="16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57.5275</a:t>
                      </a:r>
                      <a:endParaRPr lang="en-CA" sz="1600" dirty="0">
                        <a:solidFill>
                          <a:srgbClr val="FF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7650" name="Object 4"/>
          <p:cNvGraphicFramePr>
            <a:graphicFrameLocks noChangeAspect="1"/>
          </p:cNvGraphicFramePr>
          <p:nvPr/>
        </p:nvGraphicFramePr>
        <p:xfrm>
          <a:off x="1116013" y="1341438"/>
          <a:ext cx="1595437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0"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1438"/>
                        <a:ext cx="1595437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3708400" y="1341438"/>
          <a:ext cx="19399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1" name="Equation" r:id="rId5" imgW="1218960" imgH="419040" progId="Equation.DSMT4">
                  <p:embed/>
                </p:oleObj>
              </mc:Choice>
              <mc:Fallback>
                <p:oleObj name="Equation" r:id="rId5" imgW="121896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341438"/>
                        <a:ext cx="1939925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6145213" y="1323975"/>
          <a:ext cx="2747962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12" name="Equation" r:id="rId7" imgW="1726920" imgH="419040" progId="Equation.DSMT4">
                  <p:embed/>
                </p:oleObj>
              </mc:Choice>
              <mc:Fallback>
                <p:oleObj name="Equation" r:id="rId7" imgW="172692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5213" y="1323975"/>
                        <a:ext cx="2747962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30" name="TextBox 8"/>
          <p:cNvSpPr txBox="1">
            <a:spLocks noChangeArrowheads="1"/>
          </p:cNvSpPr>
          <p:nvPr/>
        </p:nvSpPr>
        <p:spPr bwMode="auto">
          <a:xfrm>
            <a:off x="1042988" y="5732463"/>
            <a:ext cx="81010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(0.8) = 1.1154125566033037                    </a:t>
            </a:r>
            <a:r>
              <a:rPr lang="en-US" sz="2000" i="1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sz="2000" baseline="30000">
                <a:latin typeface="Times New Roman" pitchFamily="18" charset="0"/>
                <a:cs typeface="Times New Roman" pitchFamily="18" charset="0"/>
              </a:rPr>
              <a:t>(2)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(0.8) = 2.0163226984752030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43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Better Approximations</a:t>
            </a:r>
          </a:p>
        </p:txBody>
      </p:sp>
      <p:sp>
        <p:nvSpPr>
          <p:cNvPr id="286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To give names to these formulas:</a:t>
            </a:r>
          </a:p>
        </p:txBody>
      </p:sp>
      <p:graphicFrame>
        <p:nvGraphicFramePr>
          <p:cNvPr id="28674" name="Object 4"/>
          <p:cNvGraphicFramePr>
            <a:graphicFrameLocks noChangeAspect="1"/>
          </p:cNvGraphicFramePr>
          <p:nvPr/>
        </p:nvGraphicFramePr>
        <p:xfrm>
          <a:off x="1187450" y="2619375"/>
          <a:ext cx="159543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34" name="Equation" r:id="rId3" imgW="1002960" imgH="419040" progId="Equation.DSMT4">
                  <p:embed/>
                </p:oleObj>
              </mc:Choice>
              <mc:Fallback>
                <p:oleObj name="Equation" r:id="rId3" imgW="100296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619375"/>
                        <a:ext cx="1595438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3"/>
          <p:cNvGraphicFramePr>
            <a:graphicFrameLocks noChangeAspect="1"/>
          </p:cNvGraphicFramePr>
          <p:nvPr/>
        </p:nvGraphicFramePr>
        <p:xfrm>
          <a:off x="1038225" y="3411538"/>
          <a:ext cx="19399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35" name="Equation" r:id="rId5" imgW="1218960" imgH="419040" progId="Equation.DSMT4">
                  <p:embed/>
                </p:oleObj>
              </mc:Choice>
              <mc:Fallback>
                <p:oleObj name="Equation" r:id="rId5" imgW="121896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8225" y="3411538"/>
                        <a:ext cx="1939925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4"/>
          <p:cNvGraphicFramePr>
            <a:graphicFrameLocks noChangeAspect="1"/>
          </p:cNvGraphicFramePr>
          <p:nvPr/>
        </p:nvGraphicFramePr>
        <p:xfrm>
          <a:off x="611188" y="4779963"/>
          <a:ext cx="2747962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836" name="Equation" r:id="rId7" imgW="1726920" imgH="419040" progId="Equation.DSMT4">
                  <p:embed/>
                </p:oleObj>
              </mc:Choice>
              <mc:Fallback>
                <p:oleObj name="Equation" r:id="rId7" imgW="172692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779963"/>
                        <a:ext cx="2747962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3736975" y="2803525"/>
            <a:ext cx="5083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2000"/>
              <a:t>1</a:t>
            </a:r>
            <a:r>
              <a:rPr lang="en-CA" sz="2000" baseline="30000"/>
              <a:t>st</a:t>
            </a:r>
            <a:r>
              <a:rPr lang="en-CA" sz="2000"/>
              <a:t>-order forward divided-difference formula</a:t>
            </a:r>
          </a:p>
        </p:txBody>
      </p:sp>
      <p:sp>
        <p:nvSpPr>
          <p:cNvPr id="28680" name="TextBox 7"/>
          <p:cNvSpPr txBox="1">
            <a:spLocks noChangeArrowheads="1"/>
          </p:cNvSpPr>
          <p:nvPr/>
        </p:nvSpPr>
        <p:spPr bwMode="auto">
          <a:xfrm>
            <a:off x="3732213" y="3605213"/>
            <a:ext cx="51387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2000"/>
              <a:t>2</a:t>
            </a:r>
            <a:r>
              <a:rPr lang="en-CA" sz="2000" baseline="30000"/>
              <a:t>nd</a:t>
            </a:r>
            <a:r>
              <a:rPr lang="en-CA" sz="2000"/>
              <a:t>-order centred divided-difference formula</a:t>
            </a:r>
          </a:p>
        </p:txBody>
      </p:sp>
      <p:sp>
        <p:nvSpPr>
          <p:cNvPr id="28681" name="TextBox 8"/>
          <p:cNvSpPr txBox="1">
            <a:spLocks noChangeArrowheads="1"/>
          </p:cNvSpPr>
          <p:nvPr/>
        </p:nvSpPr>
        <p:spPr bwMode="auto">
          <a:xfrm>
            <a:off x="3727450" y="4965700"/>
            <a:ext cx="51387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2000"/>
              <a:t>2</a:t>
            </a:r>
            <a:r>
              <a:rPr lang="en-CA" sz="2000" baseline="30000"/>
              <a:t>nd</a:t>
            </a:r>
            <a:r>
              <a:rPr lang="en-CA" sz="2000"/>
              <a:t>-order centred divided-difference formula</a:t>
            </a:r>
          </a:p>
        </p:txBody>
      </p:sp>
      <p:sp>
        <p:nvSpPr>
          <p:cNvPr id="28682" name="TextBox 9"/>
          <p:cNvSpPr txBox="1">
            <a:spLocks noChangeArrowheads="1"/>
          </p:cNvSpPr>
          <p:nvPr/>
        </p:nvSpPr>
        <p:spPr bwMode="auto">
          <a:xfrm>
            <a:off x="928688" y="2144713"/>
            <a:ext cx="18954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2000"/>
              <a:t>First Derivative</a:t>
            </a:r>
          </a:p>
        </p:txBody>
      </p:sp>
      <p:sp>
        <p:nvSpPr>
          <p:cNvPr id="28683" name="TextBox 10"/>
          <p:cNvSpPr txBox="1">
            <a:spLocks noChangeArrowheads="1"/>
          </p:cNvSpPr>
          <p:nvPr/>
        </p:nvSpPr>
        <p:spPr bwMode="auto">
          <a:xfrm>
            <a:off x="928688" y="4324350"/>
            <a:ext cx="22669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2000" dirty="0"/>
              <a:t>Second Derivative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44</a:t>
            </a:fld>
            <a:endParaRPr lang="en-C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0" grpId="0"/>
      <p:bldP spid="28681" grpId="0"/>
      <p:bldP spid="2868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2</a:t>
            </a:r>
            <a:r>
              <a:rPr lang="en-CA" baseline="30000" smtClean="0">
                <a:latin typeface="Arial" charset="0"/>
                <a:cs typeface="Arial" charset="0"/>
              </a:rPr>
              <a:t>nd</a:t>
            </a:r>
            <a:r>
              <a:rPr lang="en-CA" smtClean="0">
                <a:latin typeface="Arial" charset="0"/>
                <a:cs typeface="Arial" charset="0"/>
              </a:rPr>
              <a:t>-order Linear ODEs</a:t>
            </a:r>
          </a:p>
        </p:txBody>
      </p:sp>
      <p:sp>
        <p:nvSpPr>
          <p:cNvPr id="297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Suppose we have the linear ordinary differential equation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where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dirty="0" smtClean="0">
                <a:latin typeface="Arial" charset="0"/>
                <a:cs typeface="Arial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 smtClean="0">
                <a:latin typeface="Arial" charset="0"/>
                <a:cs typeface="Arial" charset="0"/>
              </a:rPr>
              <a:t> and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dirty="0" smtClean="0">
                <a:latin typeface="Arial" charset="0"/>
                <a:cs typeface="Arial" charset="0"/>
              </a:rPr>
              <a:t> are known constants and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dirty="0" smtClean="0">
                <a:latin typeface="Arial" charset="0"/>
                <a:cs typeface="Arial" charset="0"/>
              </a:rPr>
              <a:t> is a known forcing function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 	Recall our two approximations: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Substitute these into the ODE...</a:t>
            </a:r>
          </a:p>
        </p:txBody>
      </p:sp>
      <p:graphicFrame>
        <p:nvGraphicFramePr>
          <p:cNvPr id="29698" name="Object 4"/>
          <p:cNvGraphicFramePr>
            <a:graphicFrameLocks noChangeAspect="1"/>
          </p:cNvGraphicFramePr>
          <p:nvPr/>
        </p:nvGraphicFramePr>
        <p:xfrm>
          <a:off x="2438400" y="2133600"/>
          <a:ext cx="355123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58" name="Equation" r:id="rId3" imgW="2234880" imgH="266400" progId="Equation.DSMT4">
                  <p:embed/>
                </p:oleObj>
              </mc:Choice>
              <mc:Fallback>
                <p:oleObj name="Equation" r:id="rId3" imgW="223488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133600"/>
                        <a:ext cx="3551238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1062038" y="4631043"/>
          <a:ext cx="3652837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59" name="Equation" r:id="rId5" imgW="2298600" imgH="419040" progId="Equation.DSMT4">
                  <p:embed/>
                </p:oleObj>
              </mc:Choice>
              <mc:Fallback>
                <p:oleObj name="Equation" r:id="rId5" imgW="2298600" imgH="419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2038" y="4631043"/>
                        <a:ext cx="3652837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4"/>
          <p:cNvGraphicFramePr>
            <a:graphicFrameLocks noChangeAspect="1"/>
          </p:cNvGraphicFramePr>
          <p:nvPr/>
        </p:nvGraphicFramePr>
        <p:xfrm>
          <a:off x="5346700" y="4631043"/>
          <a:ext cx="282575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60" name="Equation" r:id="rId7" imgW="1777680" imgH="419040" progId="Equation.DSMT4">
                  <p:embed/>
                </p:oleObj>
              </mc:Choice>
              <mc:Fallback>
                <p:oleObj name="Equation" r:id="rId7" imgW="177768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6700" y="4631043"/>
                        <a:ext cx="2825750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2</a:t>
            </a:r>
            <a:r>
              <a:rPr lang="en-CA" baseline="30000" smtClean="0">
                <a:latin typeface="Arial" charset="0"/>
                <a:cs typeface="Arial" charset="0"/>
              </a:rPr>
              <a:t>nd</a:t>
            </a:r>
            <a:r>
              <a:rPr lang="en-CA" smtClean="0">
                <a:latin typeface="Arial" charset="0"/>
                <a:cs typeface="Arial" charset="0"/>
              </a:rPr>
              <a:t>-order Linear ODEs</a:t>
            </a:r>
          </a:p>
        </p:txBody>
      </p:sp>
      <p:sp>
        <p:nvSpPr>
          <p:cNvPr id="327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substitution yields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Now, multiply by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 and collect similar terms</a:t>
            </a:r>
          </a:p>
        </p:txBody>
      </p:sp>
      <p:graphicFrame>
        <p:nvGraphicFramePr>
          <p:cNvPr id="32770" name="Object 4"/>
          <p:cNvGraphicFramePr>
            <a:graphicFrameLocks noChangeAspect="1"/>
          </p:cNvGraphicFramePr>
          <p:nvPr/>
        </p:nvGraphicFramePr>
        <p:xfrm>
          <a:off x="1025525" y="5166753"/>
          <a:ext cx="6985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30" name="Equation" r:id="rId3" imgW="4394160" imgH="279360" progId="Equation.DSMT4">
                  <p:embed/>
                </p:oleObj>
              </mc:Choice>
              <mc:Fallback>
                <p:oleObj name="Equation" r:id="rId3" imgW="4394160" imgH="27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5525" y="5166753"/>
                        <a:ext cx="698500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330200" y="3878273"/>
          <a:ext cx="83756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31" name="Equation" r:id="rId5" imgW="5270400" imgH="279360" progId="Equation.DSMT4">
                  <p:embed/>
                </p:oleObj>
              </mc:Choice>
              <mc:Fallback>
                <p:oleObj name="Equation" r:id="rId5" imgW="5270400" imgH="2793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" y="3878273"/>
                        <a:ext cx="8375650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72" name="Object 4"/>
          <p:cNvGraphicFramePr>
            <a:graphicFrameLocks noChangeAspect="1"/>
          </p:cNvGraphicFramePr>
          <p:nvPr/>
        </p:nvGraphicFramePr>
        <p:xfrm>
          <a:off x="1089025" y="2114550"/>
          <a:ext cx="684212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32" name="Equation" r:id="rId7" imgW="4305240" imgH="419040" progId="Equation.DSMT4">
                  <p:embed/>
                </p:oleObj>
              </mc:Choice>
              <mc:Fallback>
                <p:oleObj name="Equation" r:id="rId7" imgW="430524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9025" y="2114550"/>
                        <a:ext cx="6842125" cy="666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2</a:t>
            </a:r>
            <a:r>
              <a:rPr lang="en-CA" baseline="30000" smtClean="0">
                <a:latin typeface="Arial" charset="0"/>
                <a:cs typeface="Arial" charset="0"/>
              </a:rPr>
              <a:t>nd</a:t>
            </a:r>
            <a:r>
              <a:rPr lang="en-CA" smtClean="0">
                <a:latin typeface="Arial" charset="0"/>
                <a:cs typeface="Arial" charset="0"/>
              </a:rPr>
              <a:t>-order Linear ODEs</a:t>
            </a:r>
          </a:p>
        </p:txBody>
      </p:sp>
      <p:sp>
        <p:nvSpPr>
          <p:cNvPr id="3379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equation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is called the </a:t>
            </a:r>
            <a:r>
              <a:rPr lang="en-CA" i="1" smtClean="0">
                <a:latin typeface="Arial" charset="0"/>
                <a:cs typeface="Arial" charset="0"/>
              </a:rPr>
              <a:t>finite-difference equation</a:t>
            </a:r>
            <a:r>
              <a:rPr lang="en-CA" smtClean="0">
                <a:latin typeface="Arial" charset="0"/>
                <a:cs typeface="Arial" charset="0"/>
              </a:rPr>
              <a:t> approximating the 2</a:t>
            </a:r>
            <a:r>
              <a:rPr lang="en-CA" baseline="30000" smtClean="0">
                <a:latin typeface="Arial" charset="0"/>
                <a:cs typeface="Arial" charset="0"/>
              </a:rPr>
              <a:t>nd</a:t>
            </a:r>
            <a:r>
              <a:rPr lang="en-CA" smtClean="0">
                <a:latin typeface="Arial" charset="0"/>
                <a:cs typeface="Arial" charset="0"/>
              </a:rPr>
              <a:t>-order linear ODE</a:t>
            </a:r>
          </a:p>
        </p:txBody>
      </p:sp>
      <p:graphicFrame>
        <p:nvGraphicFramePr>
          <p:cNvPr id="33794" name="Object 4"/>
          <p:cNvGraphicFramePr>
            <a:graphicFrameLocks noChangeAspect="1"/>
          </p:cNvGraphicFramePr>
          <p:nvPr/>
        </p:nvGraphicFramePr>
        <p:xfrm>
          <a:off x="1249363" y="2102140"/>
          <a:ext cx="70056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38" name="Equation" r:id="rId3" imgW="4406760" imgH="279360" progId="Equation.DSMT4">
                  <p:embed/>
                </p:oleObj>
              </mc:Choice>
              <mc:Fallback>
                <p:oleObj name="Equation" r:id="rId3" imgW="4406760" imgH="27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2102140"/>
                        <a:ext cx="7005637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2</a:t>
            </a:r>
            <a:r>
              <a:rPr lang="en-CA" baseline="30000" smtClean="0">
                <a:latin typeface="Arial" charset="0"/>
                <a:cs typeface="Arial" charset="0"/>
              </a:rPr>
              <a:t>nd</a:t>
            </a:r>
            <a:r>
              <a:rPr lang="en-CA" smtClean="0">
                <a:latin typeface="Arial" charset="0"/>
                <a:cs typeface="Arial" charset="0"/>
              </a:rPr>
              <a:t>-order Linear ODEs</a:t>
            </a:r>
          </a:p>
        </p:txBody>
      </p:sp>
      <p:sp>
        <p:nvSpPr>
          <p:cNvPr id="3379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CA" dirty="0" smtClean="0">
                <a:latin typeface="Arial" charset="0"/>
                <a:cs typeface="Arial" charset="0"/>
              </a:rPr>
              <a:t>	For ease of understanding, we will define</a:t>
            </a:r>
          </a:p>
          <a:p>
            <a:pPr>
              <a:buFont typeface="Arial" charset="0"/>
              <a:buNone/>
              <a:defRPr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CA" dirty="0" smtClean="0">
                <a:latin typeface="Arial" charset="0"/>
                <a:cs typeface="Arial" charset="0"/>
              </a:rPr>
              <a:t>	We may now write</a:t>
            </a:r>
          </a:p>
          <a:p>
            <a:pPr>
              <a:buFont typeface="Arial" charset="0"/>
              <a:buNone/>
              <a:defRPr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CA" dirty="0" smtClean="0">
                <a:latin typeface="Arial" charset="0"/>
                <a:cs typeface="Arial" charset="0"/>
              </a:rPr>
              <a:t>	as</a:t>
            </a:r>
          </a:p>
          <a:p>
            <a:pPr>
              <a:buFont typeface="Arial" charset="0"/>
              <a:buNone/>
              <a:defRPr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CA" dirty="0" smtClean="0">
                <a:latin typeface="Arial" charset="0"/>
                <a:cs typeface="Arial" charset="0"/>
              </a:rPr>
              <a:t>	where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sz="11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i="1" baseline="30000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CA" i="1" dirty="0" smtClean="0">
                <a:latin typeface="Arial" charset="0"/>
                <a:cs typeface="Arial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i="1" dirty="0" smtClean="0">
                <a:latin typeface="Arial" charset="0"/>
                <a:cs typeface="Arial" charset="0"/>
              </a:rPr>
              <a:t> and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sz="105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i="1" baseline="30000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CA" dirty="0" smtClean="0">
                <a:latin typeface="Arial" charset="0"/>
                <a:cs typeface="Arial" charset="0"/>
              </a:rPr>
              <a:t> depend on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dirty="0" smtClean="0">
                <a:latin typeface="Arial" charset="0"/>
                <a:cs typeface="Arial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 smtClean="0">
                <a:latin typeface="Arial" charset="0"/>
                <a:cs typeface="Arial" charset="0"/>
              </a:rPr>
              <a:t>,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baseline="-25000" dirty="0" smtClean="0">
                <a:latin typeface="Arial" charset="0"/>
                <a:cs typeface="Arial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 and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graphicFrame>
        <p:nvGraphicFramePr>
          <p:cNvPr id="34818" name="Object 4"/>
          <p:cNvGraphicFramePr>
            <a:graphicFrameLocks noChangeAspect="1"/>
          </p:cNvGraphicFramePr>
          <p:nvPr/>
        </p:nvGraphicFramePr>
        <p:xfrm>
          <a:off x="1249363" y="3830795"/>
          <a:ext cx="7005637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78" name="Equation" r:id="rId3" imgW="4406760" imgH="279360" progId="Equation.DSMT4">
                  <p:embed/>
                </p:oleObj>
              </mc:Choice>
              <mc:Fallback>
                <p:oleObj name="Equation" r:id="rId3" imgW="4406760" imgH="27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9363" y="3830795"/>
                        <a:ext cx="7005637" cy="444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5"/>
          <p:cNvGraphicFramePr>
            <a:graphicFrameLocks noChangeAspect="1"/>
          </p:cNvGraphicFramePr>
          <p:nvPr/>
        </p:nvGraphicFramePr>
        <p:xfrm>
          <a:off x="4075113" y="1989138"/>
          <a:ext cx="161607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79" name="Equation" r:id="rId5" imgW="1015920" imgH="736560" progId="Equation.DSMT4">
                  <p:embed/>
                </p:oleObj>
              </mc:Choice>
              <mc:Fallback>
                <p:oleObj name="Equation" r:id="rId5" imgW="1015920" imgH="7365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5113" y="1989138"/>
                        <a:ext cx="1616075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2549525" y="4580095"/>
          <a:ext cx="42799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80" name="Equation" r:id="rId7" imgW="2692080" imgH="253800" progId="Equation.DSMT4">
                  <p:embed/>
                </p:oleObj>
              </mc:Choice>
              <mc:Fallback>
                <p:oleObj name="Equation" r:id="rId7" imgW="2692080" imgH="253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9525" y="4580095"/>
                        <a:ext cx="42799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3584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final step in our problem is defining and solving boundary value problems: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could use more general equations, but we will restrict ourselves to linear ODEs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35842" name="Object 4"/>
          <p:cNvGraphicFramePr>
            <a:graphicFrameLocks noChangeAspect="1"/>
          </p:cNvGraphicFramePr>
          <p:nvPr/>
        </p:nvGraphicFramePr>
        <p:xfrm>
          <a:off x="2438400" y="2396845"/>
          <a:ext cx="355123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986" name="Equation" r:id="rId3" imgW="2234880" imgH="266400" progId="Equation.DSMT4">
                  <p:embed/>
                </p:oleObj>
              </mc:Choice>
              <mc:Fallback>
                <p:oleObj name="Equation" r:id="rId3" imgW="223488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396845"/>
                        <a:ext cx="3551238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49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How good is this approximation?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Recall Taylor’s approximation:</a:t>
            </a:r>
          </a:p>
          <a:p>
            <a:pPr lvl="1"/>
            <a:endParaRPr lang="en-US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where 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2717800" y="2468135"/>
          <a:ext cx="395605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02" name="Equation" r:id="rId4" imgW="2489040" imgH="393480" progId="Equation.DSMT4">
                  <p:embed/>
                </p:oleObj>
              </mc:Choice>
              <mc:Fallback>
                <p:oleObj name="Equation" r:id="rId4" imgW="248904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7800" y="2468135"/>
                        <a:ext cx="3956050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2035033" y="3134453"/>
          <a:ext cx="13128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03" name="Equation" r:id="rId6" imgW="825480" imgH="253800" progId="Equation.DSMT4">
                  <p:embed/>
                </p:oleObj>
              </mc:Choice>
              <mc:Fallback>
                <p:oleObj name="Equation" r:id="rId6" imgW="82548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033" y="3134453"/>
                        <a:ext cx="1312862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3686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final step in our problem is defining and solving boundary value problems: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note that there are two derivatives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Finding the solution requires two integrations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This requires two constraints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36866" name="Object 4"/>
          <p:cNvGraphicFramePr>
            <a:graphicFrameLocks noChangeAspect="1"/>
          </p:cNvGraphicFramePr>
          <p:nvPr/>
        </p:nvGraphicFramePr>
        <p:xfrm>
          <a:off x="2438400" y="2396845"/>
          <a:ext cx="355123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10" name="Equation" r:id="rId3" imgW="2234880" imgH="266400" progId="Equation.DSMT4">
                  <p:embed/>
                </p:oleObj>
              </mc:Choice>
              <mc:Fallback>
                <p:oleObj name="Equation" r:id="rId3" imgW="223488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396845"/>
                        <a:ext cx="3551238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3789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final step in our problem is defining and solving boundary value problems: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One approach is to constrain both the value of the function and the derivative at a single point: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This defines an </a:t>
            </a:r>
            <a:r>
              <a:rPr lang="en-CA" i="1" dirty="0" smtClean="0">
                <a:latin typeface="Arial" charset="0"/>
                <a:cs typeface="Arial" charset="0"/>
              </a:rPr>
              <a:t>initial-value</a:t>
            </a:r>
            <a:r>
              <a:rPr lang="en-CA" dirty="0" smtClean="0">
                <a:latin typeface="Arial" charset="0"/>
                <a:cs typeface="Arial" charset="0"/>
              </a:rPr>
              <a:t> problem—all constraints are defined at an initial value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37891" name="Object 3"/>
          <p:cNvGraphicFramePr>
            <a:graphicFrameLocks noChangeAspect="1"/>
          </p:cNvGraphicFramePr>
          <p:nvPr/>
        </p:nvGraphicFramePr>
        <p:xfrm>
          <a:off x="3624263" y="4267200"/>
          <a:ext cx="1271587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35" name="Equation" r:id="rId3" imgW="799920" imgH="533160" progId="Equation.DSMT4">
                  <p:embed/>
                </p:oleObj>
              </mc:Choice>
              <mc:Fallback>
                <p:oleObj name="Equation" r:id="rId3" imgW="799920" imgH="533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263" y="4267200"/>
                        <a:ext cx="1271587" cy="847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51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graphicFrame>
        <p:nvGraphicFramePr>
          <p:cNvPr id="598020" name="Object 4"/>
          <p:cNvGraphicFramePr>
            <a:graphicFrameLocks noChangeAspect="1"/>
          </p:cNvGraphicFramePr>
          <p:nvPr/>
        </p:nvGraphicFramePr>
        <p:xfrm>
          <a:off x="2438400" y="2397125"/>
          <a:ext cx="355123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8036" name="Equation" r:id="rId5" imgW="2234880" imgH="266400" progId="Equation.DSMT4">
                  <p:embed/>
                </p:oleObj>
              </mc:Choice>
              <mc:Fallback>
                <p:oleObj name="Equation" r:id="rId5" imgW="223488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397125"/>
                        <a:ext cx="3551238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389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final step in our problem is defining and solving boundary value problems: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An alternative system of constraints are two boundary values: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38914" name="Object 4"/>
          <p:cNvGraphicFramePr>
            <a:graphicFrameLocks noChangeAspect="1"/>
          </p:cNvGraphicFramePr>
          <p:nvPr/>
        </p:nvGraphicFramePr>
        <p:xfrm>
          <a:off x="2438400" y="2396845"/>
          <a:ext cx="355123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66" name="Equation" r:id="rId3" imgW="2234880" imgH="266400" progId="Equation.DSMT4">
                  <p:embed/>
                </p:oleObj>
              </mc:Choice>
              <mc:Fallback>
                <p:oleObj name="Equation" r:id="rId3" imgW="223488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396845"/>
                        <a:ext cx="3551238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3765550" y="4153078"/>
          <a:ext cx="9890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67" name="Equation" r:id="rId5" imgW="622080" imgH="507960" progId="Equation.DSMT4">
                  <p:embed/>
                </p:oleObj>
              </mc:Choice>
              <mc:Fallback>
                <p:oleObj name="Equation" r:id="rId5" imgW="622080" imgH="5079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4153078"/>
                        <a:ext cx="989013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52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 these, two constrains, we are looking for a function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 which equals both specified boundary values</a:t>
            </a:r>
          </a:p>
        </p:txBody>
      </p:sp>
      <p:pic>
        <p:nvPicPr>
          <p:cNvPr id="83972" name="Picture 2" descr="C:\Users\dwharder\Desktop\u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6963" y="2848138"/>
            <a:ext cx="6950075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Not only must it satisfy the boundary values, but it must also satisfy the ODE</a:t>
            </a:r>
          </a:p>
        </p:txBody>
      </p:sp>
      <p:pic>
        <p:nvPicPr>
          <p:cNvPr id="84996" name="Picture 3" descr="C:\Users\dwharder\Desktop\u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6963" y="2848138"/>
            <a:ext cx="6950075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399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 a point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 and the value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39941" name="Picture 4" descr="C:\Users\dwharder\Desktop\u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6963" y="2848138"/>
            <a:ext cx="6950075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9938" name="Object 4"/>
          <p:cNvGraphicFramePr>
            <a:graphicFrameLocks noChangeAspect="1"/>
          </p:cNvGraphicFramePr>
          <p:nvPr/>
        </p:nvGraphicFramePr>
        <p:xfrm>
          <a:off x="2843213" y="5116675"/>
          <a:ext cx="3551237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82" name="Equation" r:id="rId4" imgW="2234880" imgH="266400" progId="Equation.DSMT4">
                  <p:embed/>
                </p:oleObj>
              </mc:Choice>
              <mc:Fallback>
                <p:oleObj name="Equation" r:id="rId4" imgW="223488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116675"/>
                        <a:ext cx="3551237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409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 a point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 and the value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, the derivative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endParaRPr lang="en-CA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pic>
        <p:nvPicPr>
          <p:cNvPr id="40965" name="Picture 5" descr="C:\Users\dwharder\Desktop\u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6963" y="2848138"/>
            <a:ext cx="6950075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56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graphicFrame>
        <p:nvGraphicFramePr>
          <p:cNvPr id="516099" name="Object 4"/>
          <p:cNvGraphicFramePr>
            <a:graphicFrameLocks noChangeAspect="1"/>
          </p:cNvGraphicFramePr>
          <p:nvPr/>
        </p:nvGraphicFramePr>
        <p:xfrm>
          <a:off x="2843213" y="5116513"/>
          <a:ext cx="3551237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07" name="Equation" r:id="rId4" imgW="2234880" imgH="266400" progId="Equation.DSMT4">
                  <p:embed/>
                </p:oleObj>
              </mc:Choice>
              <mc:Fallback>
                <p:oleObj name="Equation" r:id="rId4" imgW="223488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116513"/>
                        <a:ext cx="3551237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4198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 a point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 and the value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, the derivative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 and the concavity at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, the linear combination must equal the forcing function</a:t>
            </a:r>
            <a:endParaRPr lang="en-CA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pic>
        <p:nvPicPr>
          <p:cNvPr id="41989" name="Picture 6" descr="C:\Users\dwharder\Desktop\u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6963" y="2848138"/>
            <a:ext cx="6950075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57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graphicFrame>
        <p:nvGraphicFramePr>
          <p:cNvPr id="517123" name="Object 4"/>
          <p:cNvGraphicFramePr>
            <a:graphicFrameLocks noChangeAspect="1"/>
          </p:cNvGraphicFramePr>
          <p:nvPr/>
        </p:nvGraphicFramePr>
        <p:xfrm>
          <a:off x="2843213" y="5116513"/>
          <a:ext cx="3551237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31" name="Equation" r:id="rId4" imgW="2234880" imgH="266400" progId="Equation.DSMT4">
                  <p:embed/>
                </p:oleObj>
              </mc:Choice>
              <mc:Fallback>
                <p:oleObj name="Equation" r:id="rId4" imgW="223488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5116513"/>
                        <a:ext cx="3551237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Assuming we are looking for a numerical solution, we cannot find the value at every point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pic>
        <p:nvPicPr>
          <p:cNvPr id="86020" name="Picture 5" descr="C:\Users\dwharder\Desktop\u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6963" y="2848138"/>
            <a:ext cx="6950075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Instead, we will divide the interval into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equally spaced points</a:t>
            </a:r>
          </a:p>
        </p:txBody>
      </p:sp>
      <p:pic>
        <p:nvPicPr>
          <p:cNvPr id="87044" name="Picture 7" descr="C:\Users\dwharder\Desktop\u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6963" y="2848138"/>
            <a:ext cx="6950075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59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How good is this approximation?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Rearrange the equation</a:t>
            </a:r>
          </a:p>
          <a:p>
            <a:pPr lvl="1"/>
            <a:endParaRPr lang="en-US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by isolating 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2709863" y="2468135"/>
          <a:ext cx="39370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26" name="Equation" r:id="rId4" imgW="2476440" imgH="393480" progId="Equation.DSMT4">
                  <p:embed/>
                </p:oleObj>
              </mc:Choice>
              <mc:Fallback>
                <p:oleObj name="Equation" r:id="rId4" imgW="247644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9863" y="2468135"/>
                        <a:ext cx="3937000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2615915" y="3145855"/>
          <a:ext cx="8890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27" name="Equation" r:id="rId6" imgW="558720" imgH="253800" progId="Equation.DSMT4">
                  <p:embed/>
                </p:oleObj>
              </mc:Choice>
              <mc:Fallback>
                <p:oleObj name="Equation" r:id="rId6" imgW="55872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915" y="3145855"/>
                        <a:ext cx="8890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430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Instead, we will divide the interval into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equally spaced points</a:t>
            </a:r>
          </a:p>
        </p:txBody>
      </p:sp>
      <p:pic>
        <p:nvPicPr>
          <p:cNvPr id="43013" name="Picture 7" descr="C:\Users\dwharder\Desktop\u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6963" y="2848138"/>
            <a:ext cx="6950075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3010" name="Object 4"/>
          <p:cNvGraphicFramePr>
            <a:graphicFrameLocks noChangeAspect="1"/>
          </p:cNvGraphicFramePr>
          <p:nvPr/>
        </p:nvGraphicFramePr>
        <p:xfrm>
          <a:off x="4572000" y="2122488"/>
          <a:ext cx="1871663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54" name="Equation" r:id="rId4" imgW="1028520" imgH="660240" progId="Equation.DSMT4">
                  <p:embed/>
                </p:oleObj>
              </mc:Choice>
              <mc:Fallback>
                <p:oleObj name="Equation" r:id="rId4" imgW="1028520" imgH="660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122488"/>
                        <a:ext cx="1871663" cy="120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will find values that approximate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 at each of these points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en-CA" smtClean="0">
              <a:latin typeface="Arial" charset="0"/>
              <a:cs typeface="Arial" charset="0"/>
            </a:endParaRPr>
          </a:p>
        </p:txBody>
      </p:sp>
      <p:pic>
        <p:nvPicPr>
          <p:cNvPr id="88068" name="Picture 8" descr="C:\Users\dwharder\Desktop\u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6963" y="2848138"/>
            <a:ext cx="6950075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4403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will call the approximations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Here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and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CA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4037" name="Picture 2" descr="C:\Users\dwharder\Desktop\u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6963" y="2848138"/>
            <a:ext cx="6950075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4034" name="Object 4"/>
          <p:cNvGraphicFramePr>
            <a:graphicFrameLocks noChangeAspect="1"/>
          </p:cNvGraphicFramePr>
          <p:nvPr/>
        </p:nvGraphicFramePr>
        <p:xfrm>
          <a:off x="5117545" y="1653310"/>
          <a:ext cx="10699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78" name="Equation" r:id="rId4" imgW="672840" imgH="253800" progId="Equation.DSMT4">
                  <p:embed/>
                </p:oleObj>
              </mc:Choice>
              <mc:Fallback>
                <p:oleObj name="Equation" r:id="rId4" imgW="672840" imgH="253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7545" y="1653310"/>
                        <a:ext cx="1069975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62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Boundary-value Problems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problem:  solve for the values for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dirty="0" smtClean="0">
                <a:latin typeface="Arial" charset="0"/>
                <a:cs typeface="Arial" charset="0"/>
              </a:rPr>
              <a:t> through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 – 1</a:t>
            </a:r>
            <a:endParaRPr lang="en-CA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2" name="Picture 3" descr="C:\Users\dwharder\Desktop\u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6963" y="2848138"/>
            <a:ext cx="6950075" cy="2268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System of Linear Equations</a:t>
            </a:r>
          </a:p>
        </p:txBody>
      </p:sp>
      <p:sp>
        <p:nvSpPr>
          <p:cNvPr id="4506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Let’s go back to your finite difference equation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 evaluate it at one of the points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k</a:t>
            </a:r>
          </a:p>
          <a:p>
            <a:pPr>
              <a:buFont typeface="Arial" charset="0"/>
              <a:buNone/>
            </a:pPr>
            <a:endParaRPr lang="en-CA" i="1" baseline="-250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CA" i="1" baseline="-2500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 Recall that: </a:t>
            </a:r>
            <a:endParaRPr lang="en-CA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5058" name="Object 5"/>
          <p:cNvGraphicFramePr>
            <a:graphicFrameLocks noChangeAspect="1"/>
          </p:cNvGraphicFramePr>
          <p:nvPr/>
        </p:nvGraphicFramePr>
        <p:xfrm>
          <a:off x="2699401" y="4034555"/>
          <a:ext cx="1616075" cy="1171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10" name="Equation" r:id="rId3" imgW="1015920" imgH="736560" progId="Equation.DSMT4">
                  <p:embed/>
                </p:oleObj>
              </mc:Choice>
              <mc:Fallback>
                <p:oleObj name="Equation" r:id="rId3" imgW="1015920" imgH="7365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401" y="4034555"/>
                        <a:ext cx="1616075" cy="1171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59" name="Object 6"/>
          <p:cNvGraphicFramePr>
            <a:graphicFrameLocks noChangeAspect="1"/>
          </p:cNvGraphicFramePr>
          <p:nvPr/>
        </p:nvGraphicFramePr>
        <p:xfrm>
          <a:off x="2268538" y="2162175"/>
          <a:ext cx="42799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11" name="Equation" r:id="rId5" imgW="2692080" imgH="253800" progId="Equation.DSMT4">
                  <p:embed/>
                </p:oleObj>
              </mc:Choice>
              <mc:Fallback>
                <p:oleObj name="Equation" r:id="rId5" imgW="269208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162175"/>
                        <a:ext cx="4279900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64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System of Linear Equations</a:t>
            </a:r>
          </a:p>
        </p:txBody>
      </p:sp>
      <p:sp>
        <p:nvSpPr>
          <p:cNvPr id="4608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therefore have the equation: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Now,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mtClean="0">
                <a:latin typeface="Arial" charset="0"/>
                <a:cs typeface="Arial" charset="0"/>
              </a:rPr>
              <a:t>and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 + 1</a:t>
            </a:r>
            <a:endParaRPr lang="en-CA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6082" name="Object 6"/>
          <p:cNvGraphicFramePr>
            <a:graphicFrameLocks noChangeAspect="1"/>
          </p:cNvGraphicFramePr>
          <p:nvPr/>
        </p:nvGraphicFramePr>
        <p:xfrm>
          <a:off x="2087563" y="2162175"/>
          <a:ext cx="46434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34" name="Equation" r:id="rId3" imgW="2920680" imgH="253800" progId="Equation.DSMT4">
                  <p:embed/>
                </p:oleObj>
              </mc:Choice>
              <mc:Fallback>
                <p:oleObj name="Equation" r:id="rId3" imgW="292068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2162175"/>
                        <a:ext cx="464343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3" name="Object 7"/>
          <p:cNvGraphicFramePr>
            <a:graphicFrameLocks noChangeAspect="1"/>
          </p:cNvGraphicFramePr>
          <p:nvPr/>
        </p:nvGraphicFramePr>
        <p:xfrm>
          <a:off x="2252663" y="3628750"/>
          <a:ext cx="42386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35" name="Equation" r:id="rId5" imgW="2666880" imgH="253800" progId="Equation.DSMT4">
                  <p:embed/>
                </p:oleObj>
              </mc:Choice>
              <mc:Fallback>
                <p:oleObj name="Equation" r:id="rId5" imgW="266688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2663" y="3628750"/>
                        <a:ext cx="4238625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65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System of Linear Equations</a:t>
            </a:r>
          </a:p>
        </p:txBody>
      </p:sp>
      <p:sp>
        <p:nvSpPr>
          <p:cNvPr id="481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We are, however, approximating                , so 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may be approximated by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This equation is linear in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smtClean="0">
                <a:latin typeface="Arial" charset="0"/>
                <a:cs typeface="Arial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smtClean="0">
                <a:latin typeface="Arial" charset="0"/>
                <a:cs typeface="Arial" charset="0"/>
              </a:rPr>
              <a:t> and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CA" i="1" baseline="-25000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Recall we started with a </a:t>
            </a:r>
            <a:r>
              <a:rPr lang="en-CA" i="1" smtClean="0">
                <a:latin typeface="Arial" charset="0"/>
                <a:cs typeface="Arial" charset="0"/>
              </a:rPr>
              <a:t>linear </a:t>
            </a:r>
            <a:r>
              <a:rPr lang="en-CA" smtClean="0">
                <a:latin typeface="Arial" charset="0"/>
                <a:cs typeface="Arial" charset="0"/>
              </a:rPr>
              <a:t>ordinary differential equation</a:t>
            </a:r>
          </a:p>
        </p:txBody>
      </p:sp>
      <p:graphicFrame>
        <p:nvGraphicFramePr>
          <p:cNvPr id="48130" name="Object 3"/>
          <p:cNvGraphicFramePr>
            <a:graphicFrameLocks noChangeAspect="1"/>
          </p:cNvGraphicFramePr>
          <p:nvPr/>
        </p:nvGraphicFramePr>
        <p:xfrm>
          <a:off x="5398970" y="1627910"/>
          <a:ext cx="1210352" cy="457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90" name="Equation" r:id="rId3" imgW="672840" imgH="253800" progId="Equation.DSMT4">
                  <p:embed/>
                </p:oleObj>
              </mc:Choice>
              <mc:Fallback>
                <p:oleObj name="Equation" r:id="rId3" imgW="67284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8970" y="1627910"/>
                        <a:ext cx="1210352" cy="45792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7"/>
          <p:cNvGraphicFramePr>
            <a:graphicFrameLocks noChangeAspect="1"/>
          </p:cNvGraphicFramePr>
          <p:nvPr/>
        </p:nvGraphicFramePr>
        <p:xfrm>
          <a:off x="2195513" y="2205038"/>
          <a:ext cx="4238625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91" name="Equation" r:id="rId5" imgW="2666880" imgH="253800" progId="Equation.DSMT4">
                  <p:embed/>
                </p:oleObj>
              </mc:Choice>
              <mc:Fallback>
                <p:oleObj name="Equation" r:id="rId5" imgW="266688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205038"/>
                        <a:ext cx="4238625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8"/>
          <p:cNvGraphicFramePr>
            <a:graphicFrameLocks noChangeAspect="1"/>
          </p:cNvGraphicFramePr>
          <p:nvPr/>
        </p:nvGraphicFramePr>
        <p:xfrm>
          <a:off x="2700338" y="3433483"/>
          <a:ext cx="32083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292" name="Equation" r:id="rId7" imgW="2019240" imgH="253800" progId="Equation.DSMT4">
                  <p:embed/>
                </p:oleObj>
              </mc:Choice>
              <mc:Fallback>
                <p:oleObj name="Equation" r:id="rId7" imgW="2019240" imgH="253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433483"/>
                        <a:ext cx="3208337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System of Linear Equations</a:t>
            </a:r>
          </a:p>
        </p:txBody>
      </p:sp>
      <p:sp>
        <p:nvSpPr>
          <p:cNvPr id="491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each interior point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...,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smtClean="0">
                <a:latin typeface="Arial" charset="0"/>
                <a:cs typeface="Arial" charset="0"/>
              </a:rPr>
              <a:t>, write out the linear equation:</a:t>
            </a:r>
          </a:p>
        </p:txBody>
      </p:sp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31750" y="2360613"/>
          <a:ext cx="9078913" cy="236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98" name="Equation" r:id="rId3" imgW="7111800" imgH="1854000" progId="Equation.DSMT4">
                  <p:embed/>
                </p:oleObj>
              </mc:Choice>
              <mc:Fallback>
                <p:oleObj name="Equation" r:id="rId3" imgW="7111800" imgH="1854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2360613"/>
                        <a:ext cx="9078913" cy="2363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7" name="Picture 2" descr="C:\Users\dwharder\Desktop\u1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388" y="4767263"/>
            <a:ext cx="6048375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67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System of Linear Equations</a:t>
            </a:r>
          </a:p>
        </p:txBody>
      </p:sp>
      <p:sp>
        <p:nvSpPr>
          <p:cNvPr id="5018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This is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– 2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mtClean="0">
                <a:latin typeface="Arial" charset="0"/>
                <a:cs typeface="Arial" charset="0"/>
              </a:rPr>
              <a:t>equations with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unknowns: 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...,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CA" smtClean="0">
              <a:latin typeface="Arial" charset="0"/>
              <a:cs typeface="Arial" charset="0"/>
            </a:endParaRP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31750" y="2360613"/>
          <a:ext cx="9078913" cy="236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22" name="Equation" r:id="rId3" imgW="7111800" imgH="1854000" progId="Equation.DSMT4">
                  <p:embed/>
                </p:oleObj>
              </mc:Choice>
              <mc:Fallback>
                <p:oleObj name="Equation" r:id="rId3" imgW="7111800" imgH="1854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2360613"/>
                        <a:ext cx="9078913" cy="2363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81" name="Picture 2" descr="C:\Users\dwharder\Desktop\u1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388" y="4767263"/>
            <a:ext cx="6048375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68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System of Linear Equations</a:t>
            </a: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This is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– 2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mtClean="0">
                <a:latin typeface="Arial" charset="0"/>
                <a:cs typeface="Arial" charset="0"/>
              </a:rPr>
              <a:t>equations with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unknowns: 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...,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CA" smtClean="0">
              <a:latin typeface="Arial" charset="0"/>
              <a:cs typeface="Arial" charset="0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31750" y="2360613"/>
          <a:ext cx="9078913" cy="236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346" name="Equation" r:id="rId3" imgW="7111800" imgH="1854000" progId="Equation.DSMT4">
                  <p:embed/>
                </p:oleObj>
              </mc:Choice>
              <mc:Fallback>
                <p:oleObj name="Equation" r:id="rId3" imgW="7111800" imgH="1854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2360613"/>
                        <a:ext cx="9078913" cy="2363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5" name="Picture 2" descr="C:\Users\dwharder\Desktop\u1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388" y="4767263"/>
            <a:ext cx="6048375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8070850" y="1982788"/>
            <a:ext cx="1042988" cy="33178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1207" name="TextBox 6"/>
          <p:cNvSpPr txBox="1">
            <a:spLocks noChangeArrowheads="1"/>
          </p:cNvSpPr>
          <p:nvPr/>
        </p:nvSpPr>
        <p:spPr bwMode="auto">
          <a:xfrm>
            <a:off x="3781425" y="2133600"/>
            <a:ext cx="4108450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solidFill>
                  <a:srgbClr val="FF0000"/>
                </a:solidFill>
              </a:rPr>
              <a:t>Recall that </a:t>
            </a:r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>
                <a:solidFill>
                  <a:srgbClr val="FF0000"/>
                </a:solidFill>
              </a:rPr>
              <a:t>, </a:t>
            </a:r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CA">
                <a:solidFill>
                  <a:srgbClr val="FF0000"/>
                </a:solidFill>
              </a:rPr>
              <a:t>and the </a:t>
            </a:r>
            <a:r>
              <a:rPr lang="en-CA" i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>
                <a:solidFill>
                  <a:srgbClr val="FF0000"/>
                </a:solidFill>
              </a:rPr>
              <a:t>-values are</a:t>
            </a:r>
            <a:br>
              <a:rPr lang="en-CA">
                <a:solidFill>
                  <a:srgbClr val="FF0000"/>
                </a:solidFill>
              </a:rPr>
            </a:br>
            <a:r>
              <a:rPr lang="en-CA">
                <a:solidFill>
                  <a:srgbClr val="FF0000"/>
                </a:solidFill>
              </a:rPr>
              <a:t>given; thus, we can calculate the right-</a:t>
            </a:r>
          </a:p>
          <a:p>
            <a:r>
              <a:rPr lang="en-CA">
                <a:solidFill>
                  <a:srgbClr val="FF0000"/>
                </a:solidFill>
              </a:rPr>
              <a:t>hand side and it is therefore known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69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How good is this approximation?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Divide each side by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 smtClean="0">
                <a:latin typeface="Arial" charset="0"/>
                <a:cs typeface="Arial" charset="0"/>
              </a:rPr>
              <a:t> and we find: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where </a:t>
            </a:r>
          </a:p>
          <a:p>
            <a:pPr lvl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2035033" y="3120598"/>
          <a:ext cx="13128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50" name="Equation" r:id="rId4" imgW="825480" imgH="253800" progId="Equation.DSMT4">
                  <p:embed/>
                </p:oleObj>
              </mc:Choice>
              <mc:Fallback>
                <p:oleObj name="Equation" r:id="rId4" imgW="82548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5033" y="3120598"/>
                        <a:ext cx="1312862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4"/>
          <p:cNvGraphicFramePr>
            <a:graphicFrameLocks noChangeAspect="1"/>
          </p:cNvGraphicFramePr>
          <p:nvPr/>
        </p:nvGraphicFramePr>
        <p:xfrm>
          <a:off x="2863850" y="2411418"/>
          <a:ext cx="3735388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51" name="Equation" r:id="rId6" imgW="2349360" imgH="419040" progId="Equation.DSMT4">
                  <p:embed/>
                </p:oleObj>
              </mc:Choice>
              <mc:Fallback>
                <p:oleObj name="Equation" r:id="rId6" imgW="234936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2411418"/>
                        <a:ext cx="3735388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System of Linear Equations</a:t>
            </a:r>
          </a:p>
        </p:txBody>
      </p:sp>
      <p:sp>
        <p:nvSpPr>
          <p:cNvPr id="522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This is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– 2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smtClean="0">
                <a:latin typeface="Arial" charset="0"/>
                <a:cs typeface="Arial" charset="0"/>
              </a:rPr>
              <a:t>equations with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unknowns: 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...,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CA" smtClean="0">
              <a:latin typeface="Arial" charset="0"/>
              <a:cs typeface="Arial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The system, however, is underdetermined</a:t>
            </a: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31750" y="2360613"/>
          <a:ext cx="9078913" cy="236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70" name="Equation" r:id="rId3" imgW="7111800" imgH="1854000" progId="Equation.DSMT4">
                  <p:embed/>
                </p:oleObj>
              </mc:Choice>
              <mc:Fallback>
                <p:oleObj name="Equation" r:id="rId3" imgW="7111800" imgH="1854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2360613"/>
                        <a:ext cx="9078913" cy="2363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9" name="Picture 2" descr="C:\Users\dwharder\Desktop\u1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388" y="4767263"/>
            <a:ext cx="6048375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70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System of Linear Equations</a:t>
            </a:r>
          </a:p>
        </p:txBody>
      </p:sp>
      <p:sp>
        <p:nvSpPr>
          <p:cNvPr id="5325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Fortunately, we know two values: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 and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</a:t>
            </a:r>
          </a:p>
        </p:txBody>
      </p:sp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31750" y="2360613"/>
          <a:ext cx="9078913" cy="236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394" name="Equation" r:id="rId3" imgW="7111800" imgH="1854000" progId="Equation.DSMT4">
                  <p:embed/>
                </p:oleObj>
              </mc:Choice>
              <mc:Fallback>
                <p:oleObj name="Equation" r:id="rId3" imgW="7111800" imgH="1854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2360613"/>
                        <a:ext cx="9078913" cy="2363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3253" name="Picture 2" descr="C:\Users\dwharder\Desktop\u1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388" y="4767263"/>
            <a:ext cx="6048375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0" y="2276475"/>
            <a:ext cx="468313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395288" y="4711700"/>
            <a:ext cx="955675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5272088" y="5176838"/>
            <a:ext cx="955675" cy="431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7327900" y="4354513"/>
            <a:ext cx="468313" cy="43338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71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System of Linear Equations</a:t>
            </a:r>
          </a:p>
        </p:txBody>
      </p:sp>
      <p:sp>
        <p:nvSpPr>
          <p:cNvPr id="5427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Fortunately, we know two values: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 and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Therefore, we can rewrite this system...</a:t>
            </a:r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31750" y="2360613"/>
          <a:ext cx="9078913" cy="236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418" name="Equation" r:id="rId3" imgW="7111800" imgH="1854000" progId="Equation.DSMT4">
                  <p:embed/>
                </p:oleObj>
              </mc:Choice>
              <mc:Fallback>
                <p:oleObj name="Equation" r:id="rId3" imgW="7111800" imgH="1854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50" y="2360613"/>
                        <a:ext cx="9078913" cy="2363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7" name="Picture 2" descr="C:\Users\dwharder\Desktop\u1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9388" y="4767263"/>
            <a:ext cx="6048375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0" y="2276475"/>
            <a:ext cx="468313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395288" y="4711700"/>
            <a:ext cx="955675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5272088" y="5176838"/>
            <a:ext cx="955675" cy="431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7327900" y="4354513"/>
            <a:ext cx="468313" cy="43338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72</a:t>
            </a:fld>
            <a:endParaRPr lang="en-CA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2" descr="C:\Users\dwharder\Desktop\u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4767263"/>
            <a:ext cx="6048375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System of Linear Equations</a:t>
            </a:r>
          </a:p>
        </p:txBody>
      </p:sp>
      <p:sp>
        <p:nvSpPr>
          <p:cNvPr id="553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Fortunately, we know two values: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 and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Therefore, we can rewrite this system...</a:t>
            </a:r>
          </a:p>
        </p:txBody>
      </p:sp>
      <p:graphicFrame>
        <p:nvGraphicFramePr>
          <p:cNvPr id="55298" name="Object 2"/>
          <p:cNvGraphicFramePr>
            <a:graphicFrameLocks noChangeAspect="1"/>
          </p:cNvGraphicFramePr>
          <p:nvPr/>
        </p:nvGraphicFramePr>
        <p:xfrm>
          <a:off x="-517525" y="2376488"/>
          <a:ext cx="7545388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50" name="Equation" r:id="rId4" imgW="5130720" imgH="1828800" progId="Equation.DSMT4">
                  <p:embed/>
                </p:oleObj>
              </mc:Choice>
              <mc:Fallback>
                <p:oleObj name="Equation" r:id="rId4" imgW="5130720" imgH="1828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17525" y="2376488"/>
                        <a:ext cx="7545388" cy="2686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299" name="Object 4"/>
          <p:cNvGraphicFramePr>
            <a:graphicFrameLocks noChangeAspect="1"/>
          </p:cNvGraphicFramePr>
          <p:nvPr/>
        </p:nvGraphicFramePr>
        <p:xfrm>
          <a:off x="7115175" y="2360613"/>
          <a:ext cx="1849438" cy="272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451" name="Equation" r:id="rId6" imgW="1257120" imgH="1854000" progId="Equation.DSMT4">
                  <p:embed/>
                </p:oleObj>
              </mc:Choice>
              <mc:Fallback>
                <p:oleObj name="Equation" r:id="rId6" imgW="1257120" imgH="1854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5175" y="2360613"/>
                        <a:ext cx="1849438" cy="2724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258673" y="2319048"/>
            <a:ext cx="645940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8383369" y="4673178"/>
            <a:ext cx="622809" cy="43338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2" descr="C:\Users\dwharder\Desktop\u1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4767263"/>
            <a:ext cx="6048375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The System of Linear Equations</a:t>
            </a:r>
          </a:p>
        </p:txBody>
      </p:sp>
      <p:sp>
        <p:nvSpPr>
          <p:cNvPr id="563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Thus we have an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– 2) × 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– 2) </a:t>
            </a:r>
            <a:r>
              <a:rPr lang="en-CA" dirty="0" smtClean="0">
                <a:latin typeface="Arial" charset="0"/>
                <a:cs typeface="Arial" charset="0"/>
              </a:rPr>
              <a:t>matrix and two vectors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						 						         where</a:t>
            </a:r>
          </a:p>
        </p:txBody>
      </p: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1519238" y="2044700"/>
          <a:ext cx="6089650" cy="276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74" name="Equation" r:id="rId4" imgW="4140000" imgH="1879560" progId="Equation.DSMT4">
                  <p:embed/>
                </p:oleObj>
              </mc:Choice>
              <mc:Fallback>
                <p:oleObj name="Equation" r:id="rId4" imgW="4140000" imgH="187956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2044700"/>
                        <a:ext cx="6089650" cy="2760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6"/>
          <p:cNvGraphicFramePr>
            <a:graphicFrameLocks noChangeAspect="1"/>
          </p:cNvGraphicFramePr>
          <p:nvPr/>
        </p:nvGraphicFramePr>
        <p:xfrm>
          <a:off x="7745408" y="3463640"/>
          <a:ext cx="1301126" cy="2969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75" name="Equation" r:id="rId6" imgW="812520" imgH="1854000" progId="Equation.DSMT4">
                  <p:embed/>
                </p:oleObj>
              </mc:Choice>
              <mc:Fallback>
                <p:oleObj name="Equation" r:id="rId6" imgW="812520" imgH="1854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5408" y="3463640"/>
                        <a:ext cx="1301126" cy="296905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The Problem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65127" cy="461645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Implement a function</a:t>
            </a:r>
          </a:p>
          <a:p>
            <a:pPr algn="ctr">
              <a:buFont typeface="Arial" charset="0"/>
              <a:buNone/>
            </a:pPr>
            <a:r>
              <a:rPr lang="en-CA" sz="2000" dirty="0" smtClean="0">
                <a:latin typeface="Consolas" pitchFamily="49" charset="0"/>
                <a:cs typeface="Consolas" pitchFamily="49" charset="0"/>
              </a:rPr>
              <a:t>function [</a:t>
            </a:r>
            <a:r>
              <a:rPr lang="en-CA" sz="2000" dirty="0" err="1" smtClean="0">
                <a:latin typeface="Consolas" pitchFamily="49" charset="0"/>
                <a:cs typeface="Consolas" pitchFamily="49" charset="0"/>
              </a:rPr>
              <a:t>x_out</a:t>
            </a:r>
            <a:r>
              <a:rPr lang="en-CA" sz="20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CA" sz="2000" dirty="0" err="1" smtClean="0">
                <a:latin typeface="Consolas" pitchFamily="49" charset="0"/>
                <a:cs typeface="Consolas" pitchFamily="49" charset="0"/>
              </a:rPr>
              <a:t>u_out</a:t>
            </a:r>
            <a:r>
              <a:rPr lang="en-CA" sz="2000" dirty="0" smtClean="0">
                <a:latin typeface="Consolas" pitchFamily="49" charset="0"/>
                <a:cs typeface="Consolas" pitchFamily="49" charset="0"/>
              </a:rPr>
              <a:t>] = </a:t>
            </a:r>
            <a:r>
              <a:rPr lang="en-CA" sz="2000" dirty="0" err="1" smtClean="0">
                <a:latin typeface="Consolas" pitchFamily="49" charset="0"/>
                <a:cs typeface="Consolas" pitchFamily="49" charset="0"/>
              </a:rPr>
              <a:t>bvp</a:t>
            </a:r>
            <a:r>
              <a:rPr lang="en-CA" sz="2000" dirty="0" smtClean="0">
                <a:latin typeface="Consolas" pitchFamily="49" charset="0"/>
                <a:cs typeface="Consolas" pitchFamily="49" charset="0"/>
              </a:rPr>
              <a:t>( c, g, </a:t>
            </a:r>
            <a:r>
              <a:rPr lang="en-CA" sz="2000" dirty="0" err="1" smtClean="0">
                <a:latin typeface="Consolas" pitchFamily="49" charset="0"/>
                <a:cs typeface="Consolas" pitchFamily="49" charset="0"/>
              </a:rPr>
              <a:t>x_bndry</a:t>
            </a:r>
            <a:r>
              <a:rPr lang="en-CA" sz="20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CA" sz="2000" dirty="0" err="1" smtClean="0">
                <a:latin typeface="Consolas" pitchFamily="49" charset="0"/>
                <a:cs typeface="Consolas" pitchFamily="49" charset="0"/>
              </a:rPr>
              <a:t>u_bndry</a:t>
            </a:r>
            <a:r>
              <a:rPr lang="en-CA" sz="2000" dirty="0" smtClean="0">
                <a:latin typeface="Consolas" pitchFamily="49" charset="0"/>
                <a:cs typeface="Consolas" pitchFamily="49" charset="0"/>
              </a:rPr>
              <a:t>, n )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Consolas" pitchFamily="49" charset="0"/>
                <a:cs typeface="Arial" charset="0"/>
              </a:rPr>
              <a:t>	</a:t>
            </a:r>
            <a:r>
              <a:rPr lang="en-CA" dirty="0" smtClean="0">
                <a:latin typeface="Arial" charset="0"/>
                <a:cs typeface="Arial" charset="0"/>
              </a:rPr>
              <a:t>that solves the boundary-value problem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Here:</a:t>
            </a:r>
          </a:p>
          <a:p>
            <a:pPr lvl="1">
              <a:buNone/>
            </a:pPr>
            <a:r>
              <a:rPr lang="en-CA" dirty="0" smtClean="0">
                <a:latin typeface="Arial" charset="0"/>
                <a:cs typeface="Arial" charset="0"/>
              </a:rPr>
              <a:t>				</a:t>
            </a:r>
            <a:r>
              <a:rPr lang="en-CA" dirty="0" smtClean="0">
                <a:latin typeface="Consolas" pitchFamily="49" charset="0"/>
                <a:cs typeface="Arial" charset="0"/>
              </a:rPr>
              <a:t>c = [c1 c2 c3]</a:t>
            </a:r>
          </a:p>
          <a:p>
            <a:pPr lvl="1">
              <a:buNone/>
            </a:pPr>
            <a:r>
              <a:rPr lang="en-CA" dirty="0" smtClean="0">
                <a:latin typeface="Arial" charset="0"/>
                <a:cs typeface="Arial" charset="0"/>
              </a:rPr>
              <a:t>				</a:t>
            </a:r>
            <a:r>
              <a:rPr lang="en-CA" dirty="0" smtClean="0">
                <a:latin typeface="Consolas" pitchFamily="49" charset="0"/>
                <a:cs typeface="Arial" charset="0"/>
              </a:rPr>
              <a:t>g</a:t>
            </a:r>
            <a:r>
              <a:rPr lang="en-CA" dirty="0" smtClean="0">
                <a:latin typeface="Arial" charset="0"/>
                <a:cs typeface="Arial" charset="0"/>
              </a:rPr>
              <a:t> is a function handle for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buNone/>
            </a:pPr>
            <a:r>
              <a:rPr lang="en-CA" dirty="0" smtClean="0">
                <a:latin typeface="Arial" charset="0"/>
                <a:cs typeface="Arial" charset="0"/>
              </a:rPr>
              <a:t>				</a:t>
            </a:r>
            <a:r>
              <a:rPr lang="en-CA" dirty="0" err="1" smtClean="0">
                <a:latin typeface="Consolas" pitchFamily="49" charset="0"/>
                <a:cs typeface="Arial" charset="0"/>
              </a:rPr>
              <a:t>x_bndry</a:t>
            </a:r>
            <a:r>
              <a:rPr lang="en-CA" dirty="0" smtClean="0">
                <a:latin typeface="Consolas" pitchFamily="49" charset="0"/>
                <a:cs typeface="Arial" charset="0"/>
              </a:rPr>
              <a:t> = [a, b]</a:t>
            </a:r>
          </a:p>
          <a:p>
            <a:pPr lvl="1">
              <a:buNone/>
            </a:pPr>
            <a:r>
              <a:rPr lang="en-CA" dirty="0" smtClean="0">
                <a:latin typeface="Arial" charset="0"/>
                <a:cs typeface="Arial" charset="0"/>
              </a:rPr>
              <a:t>				</a:t>
            </a:r>
            <a:r>
              <a:rPr lang="en-CA" dirty="0" err="1" smtClean="0">
                <a:latin typeface="Consolas" pitchFamily="49" charset="0"/>
                <a:cs typeface="Arial" charset="0"/>
              </a:rPr>
              <a:t>u_bndry</a:t>
            </a:r>
            <a:r>
              <a:rPr lang="en-CA" dirty="0" smtClean="0">
                <a:latin typeface="Consolas" pitchFamily="49" charset="0"/>
                <a:cs typeface="Arial" charset="0"/>
              </a:rPr>
              <a:t> = [</a:t>
            </a:r>
            <a:r>
              <a:rPr lang="en-CA" dirty="0" err="1" smtClean="0">
                <a:latin typeface="Consolas" pitchFamily="49" charset="0"/>
                <a:cs typeface="Arial" charset="0"/>
              </a:rPr>
              <a:t>u_a</a:t>
            </a:r>
            <a:r>
              <a:rPr lang="en-CA" dirty="0" smtClean="0">
                <a:latin typeface="Consolas" pitchFamily="49" charset="0"/>
                <a:cs typeface="Arial" charset="0"/>
              </a:rPr>
              <a:t>, </a:t>
            </a:r>
            <a:r>
              <a:rPr lang="en-CA" dirty="0" err="1" smtClean="0">
                <a:latin typeface="Consolas" pitchFamily="49" charset="0"/>
                <a:cs typeface="Arial" charset="0"/>
              </a:rPr>
              <a:t>u_b</a:t>
            </a:r>
            <a:r>
              <a:rPr lang="en-CA" dirty="0" smtClean="0">
                <a:latin typeface="Consolas" pitchFamily="49" charset="0"/>
                <a:cs typeface="Arial" charset="0"/>
              </a:rPr>
              <a:t>]</a:t>
            </a:r>
          </a:p>
          <a:p>
            <a:pPr lvl="1">
              <a:buNone/>
            </a:pPr>
            <a:endParaRPr lang="en-CA" dirty="0" smtClean="0">
              <a:latin typeface="Consolas" pitchFamily="49" charset="0"/>
              <a:cs typeface="Arial" charset="0"/>
            </a:endParaRPr>
          </a:p>
          <a:p>
            <a:pPr lvl="1">
              <a:buNone/>
            </a:pPr>
            <a:r>
              <a:rPr lang="en-CA" dirty="0" smtClean="0">
                <a:latin typeface="Consolas" pitchFamily="49" charset="0"/>
                <a:cs typeface="Arial" charset="0"/>
              </a:rPr>
              <a:t>				</a:t>
            </a:r>
            <a:r>
              <a:rPr lang="en-CA" dirty="0" err="1" smtClean="0">
                <a:latin typeface="Consolas" pitchFamily="49" charset="0"/>
                <a:cs typeface="Arial" charset="0"/>
              </a:rPr>
              <a:t>x_out</a:t>
            </a:r>
            <a:r>
              <a:rPr lang="en-CA" dirty="0" smtClean="0">
                <a:latin typeface="+mj-lt"/>
                <a:cs typeface="Arial" charset="0"/>
              </a:rPr>
              <a:t> is a column vector of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dirty="0" smtClean="0">
                <a:latin typeface="+mj-lt"/>
                <a:cs typeface="Arial" charset="0"/>
              </a:rPr>
              <a:t>-values</a:t>
            </a:r>
          </a:p>
          <a:p>
            <a:pPr lvl="1">
              <a:buNone/>
            </a:pPr>
            <a:r>
              <a:rPr lang="en-CA" dirty="0" smtClean="0">
                <a:latin typeface="Consolas" pitchFamily="49" charset="0"/>
                <a:cs typeface="Arial" charset="0"/>
              </a:rPr>
              <a:t>				</a:t>
            </a:r>
            <a:r>
              <a:rPr lang="en-CA" dirty="0" err="1" smtClean="0">
                <a:latin typeface="Consolas" pitchFamily="49" charset="0"/>
                <a:cs typeface="Arial" charset="0"/>
              </a:rPr>
              <a:t>u_out</a:t>
            </a:r>
            <a:r>
              <a:rPr lang="en-CA" dirty="0" smtClean="0">
                <a:cs typeface="Arial" charset="0"/>
              </a:rPr>
              <a:t> is a column vector of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dirty="0" smtClean="0">
                <a:cs typeface="Arial" charset="0"/>
              </a:rPr>
              <a:t>-values</a:t>
            </a:r>
            <a:endParaRPr lang="en-CA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graphicFrame>
        <p:nvGraphicFramePr>
          <p:cNvPr id="588801" name="Object 4"/>
          <p:cNvGraphicFramePr>
            <a:graphicFrameLocks noChangeAspect="1"/>
          </p:cNvGraphicFramePr>
          <p:nvPr/>
        </p:nvGraphicFramePr>
        <p:xfrm>
          <a:off x="2438400" y="2804239"/>
          <a:ext cx="3551238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817" name="Equation" r:id="rId3" imgW="2234880" imgH="266400" progId="Equation.DSMT4">
                  <p:embed/>
                </p:oleObj>
              </mc:Choice>
              <mc:Fallback>
                <p:oleObj name="Equation" r:id="rId3" imgW="223488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804239"/>
                        <a:ext cx="3551238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8802" name="Object 3"/>
          <p:cNvGraphicFramePr>
            <a:graphicFrameLocks noChangeAspect="1"/>
          </p:cNvGraphicFramePr>
          <p:nvPr/>
        </p:nvGraphicFramePr>
        <p:xfrm>
          <a:off x="3765550" y="3228102"/>
          <a:ext cx="9890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818" name="Equation" r:id="rId5" imgW="622080" imgH="507960" progId="Equation.DSMT4">
                  <p:embed/>
                </p:oleObj>
              </mc:Choice>
              <mc:Fallback>
                <p:oleObj name="Equation" r:id="rId5" imgW="622080" imgH="5079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3228102"/>
                        <a:ext cx="989013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matrix constructor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ones( m, n )</a:t>
            </a:r>
            <a:r>
              <a:rPr lang="en-CA" dirty="0" smtClean="0">
                <a:latin typeface="Arial" charset="0"/>
                <a:cs typeface="Arial" charset="0"/>
              </a:rPr>
              <a:t> that creates an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×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matrix of ones, for example: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 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&gt;&gt; 3.2 * </a:t>
            </a:r>
            <a:r>
              <a:rPr lang="fr-FR" dirty="0" err="1" smtClean="0">
                <a:latin typeface="Consolas" pitchFamily="49" charset="0"/>
                <a:cs typeface="Consolas" pitchFamily="49" charset="0"/>
              </a:rPr>
              <a:t>ones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( 5, 1 )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3.2000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3.2000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3.2000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3.2000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3.2000</a:t>
            </a:r>
            <a:endParaRPr lang="en-CA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matrix constructor 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diag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( v )</a:t>
            </a:r>
            <a:r>
              <a:rPr lang="en-CA" dirty="0" smtClean="0">
                <a:latin typeface="Arial" charset="0"/>
                <a:cs typeface="Arial" charset="0"/>
              </a:rPr>
              <a:t> where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CA" dirty="0" smtClean="0">
                <a:latin typeface="Arial" charset="0"/>
                <a:cs typeface="Arial" charset="0"/>
              </a:rPr>
              <a:t> is an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-dimensional column or row matrix creates a diagonal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×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dirty="0" smtClean="0">
                <a:latin typeface="Arial" charset="0"/>
                <a:cs typeface="Arial" charset="0"/>
              </a:rPr>
              <a:t>matrix with the entries of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CA" dirty="0" smtClean="0">
                <a:latin typeface="Arial" charset="0"/>
                <a:cs typeface="Arial" charset="0"/>
              </a:rPr>
              <a:t> on the diagonal: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 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fr-FR" dirty="0" err="1" smtClean="0">
                <a:latin typeface="Consolas" pitchFamily="49" charset="0"/>
                <a:cs typeface="Consolas" pitchFamily="49" charset="0"/>
              </a:rPr>
              <a:t>diag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( 3.2 * </a:t>
            </a:r>
            <a:r>
              <a:rPr lang="fr-FR" dirty="0" err="1" smtClean="0">
                <a:latin typeface="Consolas" pitchFamily="49" charset="0"/>
                <a:cs typeface="Consolas" pitchFamily="49" charset="0"/>
              </a:rPr>
              <a:t>ones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fr-FR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, 1 ) )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3.2000         0         0         0         0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0    3.2000         0         0         0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0         0    3.2000         0         0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0         0         0    3.2000         0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0         0         0         0    3.2000</a:t>
            </a:r>
            <a:endParaRPr lang="en-CA" dirty="0" smtClean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819120" y="5708238"/>
            <a:ext cx="4464050" cy="1587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41" name="Rectangle 4"/>
          <p:cNvSpPr>
            <a:spLocks noChangeArrowheads="1"/>
          </p:cNvSpPr>
          <p:nvPr/>
        </p:nvSpPr>
        <p:spPr bwMode="auto">
          <a:xfrm>
            <a:off x="4865408" y="5781263"/>
            <a:ext cx="3000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7419278" y="4687180"/>
            <a:ext cx="1223962" cy="1588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143" name="Rectangle 6"/>
          <p:cNvSpPr>
            <a:spLocks noChangeArrowheads="1"/>
          </p:cNvSpPr>
          <p:nvPr/>
        </p:nvSpPr>
        <p:spPr bwMode="auto">
          <a:xfrm>
            <a:off x="8043165" y="4526843"/>
            <a:ext cx="3000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CA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77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matrix constructor 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diag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( v, 1 )</a:t>
            </a:r>
            <a:r>
              <a:rPr lang="en-CA" dirty="0" smtClean="0">
                <a:latin typeface="Arial" charset="0"/>
                <a:cs typeface="Arial" charset="0"/>
              </a:rPr>
              <a:t> where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CA" dirty="0" smtClean="0">
                <a:latin typeface="Arial" charset="0"/>
                <a:cs typeface="Arial" charset="0"/>
              </a:rPr>
              <a:t> is an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-dimensional column or row matrix creates a diagonal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+ 1) × 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+ 1) </a:t>
            </a:r>
            <a:r>
              <a:rPr lang="en-CA" dirty="0" smtClean="0">
                <a:latin typeface="Arial" charset="0"/>
                <a:cs typeface="Arial" charset="0"/>
              </a:rPr>
              <a:t>matrix with the entries of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CA" dirty="0" smtClean="0">
                <a:latin typeface="Arial" charset="0"/>
                <a:cs typeface="Arial" charset="0"/>
              </a:rPr>
              <a:t> on the super-diagonal: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 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fr-FR" dirty="0" err="1" smtClean="0">
                <a:latin typeface="Consolas" pitchFamily="49" charset="0"/>
                <a:cs typeface="Consolas" pitchFamily="49" charset="0"/>
              </a:rPr>
              <a:t>diag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( 3.2 * </a:t>
            </a:r>
            <a:r>
              <a:rPr lang="fr-FR" dirty="0" err="1" smtClean="0">
                <a:latin typeface="Consolas" pitchFamily="49" charset="0"/>
                <a:cs typeface="Consolas" pitchFamily="49" charset="0"/>
              </a:rPr>
              <a:t>ones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fr-FR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, 1 ), </a:t>
            </a:r>
            <a:r>
              <a:rPr lang="fr-FR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0   3.2000        0        0        0        0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0        0   3.2000        0        0        0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0        0        0   3.2000        0        0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0        0        0        0   3.2000        0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0        0        0        0        0   3.2000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0        0        0        0        0        0</a:t>
            </a:r>
            <a:endParaRPr lang="en-CA" dirty="0" smtClean="0"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749845" y="6331845"/>
            <a:ext cx="5545138" cy="1588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5473995" y="6322320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7809859" y="5191079"/>
            <a:ext cx="1511300" cy="1588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67" name="Rectangle 9"/>
          <p:cNvSpPr>
            <a:spLocks noChangeArrowheads="1"/>
          </p:cNvSpPr>
          <p:nvPr/>
        </p:nvSpPr>
        <p:spPr bwMode="auto">
          <a:xfrm>
            <a:off x="8566303" y="5010898"/>
            <a:ext cx="30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959360" y="1617953"/>
            <a:ext cx="287338" cy="431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78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matrix constructor 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diag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( v, -1 )</a:t>
            </a:r>
            <a:r>
              <a:rPr lang="en-CA" dirty="0" smtClean="0">
                <a:latin typeface="Arial" charset="0"/>
                <a:cs typeface="Arial" charset="0"/>
              </a:rPr>
              <a:t> where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CA" dirty="0" smtClean="0">
                <a:latin typeface="Arial" charset="0"/>
                <a:cs typeface="Arial" charset="0"/>
              </a:rPr>
              <a:t> is an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-dimensional column or row matrix creates a diagonal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+ 1) × 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+ 1) </a:t>
            </a:r>
            <a:r>
              <a:rPr lang="en-CA" dirty="0" smtClean="0">
                <a:latin typeface="Arial" charset="0"/>
                <a:cs typeface="Arial" charset="0"/>
              </a:rPr>
              <a:t>matrix with the entries of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v</a:t>
            </a:r>
            <a:r>
              <a:rPr lang="en-CA" dirty="0" smtClean="0">
                <a:latin typeface="Arial" charset="0"/>
                <a:cs typeface="Arial" charset="0"/>
              </a:rPr>
              <a:t> on the sub-diagonal: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 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fr-FR" dirty="0" err="1" smtClean="0">
                <a:latin typeface="Consolas" pitchFamily="49" charset="0"/>
                <a:cs typeface="Consolas" pitchFamily="49" charset="0"/>
              </a:rPr>
              <a:t>diag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( 3.2 * </a:t>
            </a:r>
            <a:r>
              <a:rPr lang="fr-FR" dirty="0" err="1" smtClean="0">
                <a:latin typeface="Consolas" pitchFamily="49" charset="0"/>
                <a:cs typeface="Consolas" pitchFamily="49" charset="0"/>
              </a:rPr>
              <a:t>ones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( </a:t>
            </a:r>
            <a:r>
              <a:rPr lang="fr-FR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, 1 ), </a:t>
            </a:r>
            <a:r>
              <a:rPr lang="fr-FR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-1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 )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0        0        0        0        0        0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3.2000        0        0        0        0        0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0   3.2000        0        0        0        0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0        0   3.2000        0        0        0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0        0        0   3.2000        0        0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    0        0        0        0   3.2000        0</a:t>
            </a:r>
            <a:endParaRPr lang="en-CA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79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959360" y="1617953"/>
            <a:ext cx="287338" cy="431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749845" y="6331845"/>
            <a:ext cx="5545138" cy="1588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5473995" y="6322320"/>
            <a:ext cx="30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7809859" y="5191079"/>
            <a:ext cx="1511300" cy="1588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8566303" y="5010898"/>
            <a:ext cx="30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endParaRPr lang="en-CA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What is the error?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Recall that if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mtClean="0">
                <a:latin typeface="Arial" charset="0"/>
                <a:cs typeface="Arial" charset="0"/>
              </a:rPr>
              <a:t> is an approximation of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mtClean="0">
                <a:latin typeface="Arial" charset="0"/>
                <a:cs typeface="Arial" charset="0"/>
              </a:rPr>
              <a:t> with the error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mtClean="0">
                <a:latin typeface="Arial" charset="0"/>
                <a:cs typeface="Arial" charset="0"/>
              </a:rPr>
              <a:t>, that is,</a:t>
            </a:r>
          </a:p>
          <a:p>
            <a:pPr lvl="1"/>
            <a:endParaRPr lang="en-US" smtClean="0">
              <a:latin typeface="Arial" charset="0"/>
              <a:cs typeface="Arial" charset="0"/>
            </a:endParaRPr>
          </a:p>
          <a:p>
            <a:pPr lvl="1"/>
            <a:endParaRPr lang="en-US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may subtract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mtClean="0">
                <a:latin typeface="Arial" charset="0"/>
                <a:cs typeface="Arial" charset="0"/>
              </a:rPr>
              <a:t> and take the absolute value to find that</a:t>
            </a:r>
          </a:p>
          <a:p>
            <a:pPr lvl="1"/>
            <a:endParaRPr lang="en-US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4046700" y="2492375"/>
          <a:ext cx="88900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74" name="Equation" r:id="rId4" imgW="558720" imgH="139680" progId="Equation.DSMT4">
                  <p:embed/>
                </p:oleObj>
              </mc:Choice>
              <mc:Fallback>
                <p:oleObj name="Equation" r:id="rId4" imgW="558720" imgH="1396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6700" y="2492375"/>
                        <a:ext cx="889000" cy="222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3965738" y="3548500"/>
          <a:ext cx="105092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75" name="Equation" r:id="rId6" imgW="660240" imgH="253800" progId="Equation.DSMT4">
                  <p:embed/>
                </p:oleObj>
              </mc:Choice>
              <mc:Fallback>
                <p:oleObj name="Equation" r:id="rId6" imgW="66024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5738" y="3548500"/>
                        <a:ext cx="1050925" cy="404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function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linspace( a, b, n )</a:t>
            </a:r>
            <a:r>
              <a:rPr lang="en-CA" smtClean="0">
                <a:latin typeface="Arial" charset="0"/>
                <a:cs typeface="Arial" charset="0"/>
              </a:rPr>
              <a:t> creates a row vector of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equally spaced points from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smtClean="0">
                <a:latin typeface="Arial" charset="0"/>
                <a:cs typeface="Arial" charset="0"/>
              </a:rPr>
              <a:t> to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 </a:t>
            </a:r>
          </a:p>
          <a:p>
            <a:pPr lvl="2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&gt;&gt; linspace( </a:t>
            </a:r>
            <a:r>
              <a:rPr lang="fr-FR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</a:t>
            </a:r>
            <a:r>
              <a:rPr lang="fr-FR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fr-FR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4</a:t>
            </a:r>
            <a:r>
              <a:rPr lang="fr-FR" smtClean="0">
                <a:latin typeface="Consolas" pitchFamily="49" charset="0"/>
                <a:cs typeface="Consolas" pitchFamily="49" charset="0"/>
              </a:rPr>
              <a:t>, 5 )</a:t>
            </a:r>
          </a:p>
          <a:p>
            <a:pPr lvl="2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fr-FR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2.0000 </a:t>
            </a:r>
            <a:r>
              <a:rPr lang="fr-FR" smtClean="0">
                <a:latin typeface="Consolas" pitchFamily="49" charset="0"/>
                <a:cs typeface="Consolas" pitchFamily="49" charset="0"/>
              </a:rPr>
              <a:t>   2.5000    3.0000    3.5000    </a:t>
            </a:r>
            <a:r>
              <a:rPr lang="fr-FR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4.0000</a:t>
            </a:r>
          </a:p>
          <a:p>
            <a:pPr lvl="2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&gt;&gt; linspace( 2, 4, 5 )'</a:t>
            </a:r>
          </a:p>
          <a:p>
            <a:pPr lvl="2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    2.0000</a:t>
            </a:r>
          </a:p>
          <a:p>
            <a:pPr lvl="2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    2.5000</a:t>
            </a:r>
          </a:p>
          <a:p>
            <a:pPr lvl="2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    3.0000</a:t>
            </a:r>
          </a:p>
          <a:p>
            <a:pPr lvl="2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    3.5000</a:t>
            </a:r>
          </a:p>
          <a:p>
            <a:pPr lvl="2">
              <a:buFont typeface="Arial" charset="0"/>
              <a:buNone/>
            </a:pPr>
            <a:r>
              <a:rPr lang="fr-FR" smtClean="0">
                <a:latin typeface="Consolas" pitchFamily="49" charset="0"/>
                <a:cs typeface="Consolas" pitchFamily="49" charset="0"/>
              </a:rPr>
              <a:t>    4.0000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If a Matlab scalar-valued function is appropriately designed, it will work element-wise on vector and matrix arguments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Use element-wise powering, multiplication and division</a:t>
            </a:r>
          </a:p>
          <a:p>
            <a:pPr lvl="2">
              <a:buFont typeface="Arial" charset="0"/>
              <a:buNone/>
            </a:pPr>
            <a:r>
              <a:rPr lang="pl-PL" smtClean="0">
                <a:latin typeface="Consolas" pitchFamily="49" charset="0"/>
                <a:cs typeface="Consolas" pitchFamily="49" charset="0"/>
              </a:rPr>
              <a:t>&gt;&gt; u = [1 2 3];</a:t>
            </a:r>
          </a:p>
          <a:p>
            <a:pPr lvl="2">
              <a:buFont typeface="Arial" charset="0"/>
              <a:buNone/>
            </a:pPr>
            <a:r>
              <a:rPr lang="pl-PL" smtClean="0">
                <a:latin typeface="Consolas" pitchFamily="49" charset="0"/>
                <a:cs typeface="Consolas" pitchFamily="49" charset="0"/>
              </a:rPr>
              <a:t>&gt;&gt; v = [4 5 6];</a:t>
            </a:r>
          </a:p>
          <a:p>
            <a:pPr lvl="2">
              <a:buFont typeface="Arial" charset="0"/>
              <a:buNone/>
            </a:pPr>
            <a:r>
              <a:rPr lang="pl-PL" smtClean="0">
                <a:latin typeface="Consolas" pitchFamily="49" charset="0"/>
                <a:cs typeface="Consolas" pitchFamily="49" charset="0"/>
              </a:rPr>
              <a:t>&gt;&gt; u.^2</a:t>
            </a:r>
          </a:p>
          <a:p>
            <a:pPr lvl="2">
              <a:buFont typeface="Arial" charset="0"/>
              <a:buNone/>
            </a:pPr>
            <a:r>
              <a:rPr lang="pl-PL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pl-PL" smtClean="0">
                <a:latin typeface="Consolas" pitchFamily="49" charset="0"/>
                <a:cs typeface="Consolas" pitchFamily="49" charset="0"/>
              </a:rPr>
              <a:t>     1     4     9</a:t>
            </a:r>
          </a:p>
          <a:p>
            <a:pPr lvl="2">
              <a:buFont typeface="Arial" charset="0"/>
              <a:buNone/>
            </a:pPr>
            <a:r>
              <a:rPr lang="pl-PL" smtClean="0">
                <a:latin typeface="Consolas" pitchFamily="49" charset="0"/>
                <a:cs typeface="Consolas" pitchFamily="49" charset="0"/>
              </a:rPr>
              <a:t>&gt;&gt; u .* v</a:t>
            </a:r>
          </a:p>
          <a:p>
            <a:pPr lvl="2">
              <a:buFont typeface="Arial" charset="0"/>
              <a:buNone/>
            </a:pPr>
            <a:r>
              <a:rPr lang="pl-PL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pl-PL" smtClean="0">
                <a:latin typeface="Consolas" pitchFamily="49" charset="0"/>
                <a:cs typeface="Consolas" pitchFamily="49" charset="0"/>
              </a:rPr>
              <a:t>     4    10    18</a:t>
            </a:r>
          </a:p>
          <a:p>
            <a:pPr lvl="2">
              <a:buFont typeface="Arial" charset="0"/>
              <a:buNone/>
            </a:pPr>
            <a:r>
              <a:rPr lang="pl-PL" smtClean="0">
                <a:latin typeface="Consolas" pitchFamily="49" charset="0"/>
                <a:cs typeface="Consolas" pitchFamily="49" charset="0"/>
              </a:rPr>
              <a:t>&gt;&gt; u ./ v</a:t>
            </a:r>
          </a:p>
          <a:p>
            <a:pPr lvl="2">
              <a:buFont typeface="Arial" charset="0"/>
              <a:buNone/>
            </a:pPr>
            <a:r>
              <a:rPr lang="pl-PL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pl-PL" smtClean="0">
                <a:latin typeface="Consolas" pitchFamily="49" charset="0"/>
                <a:cs typeface="Consolas" pitchFamily="49" charset="0"/>
              </a:rPr>
              <a:t>    0.2500    0.4000    0.5000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If we define a function appropriately, </a:t>
            </a:r>
            <a:r>
              <a:rPr lang="en-CA" i="1" dirty="0" smtClean="0">
                <a:latin typeface="Arial" charset="0"/>
                <a:cs typeface="Arial" charset="0"/>
              </a:rPr>
              <a:t>e</a:t>
            </a:r>
            <a:r>
              <a:rPr lang="en-CA" dirty="0" smtClean="0">
                <a:latin typeface="Arial" charset="0"/>
                <a:cs typeface="Arial" charset="0"/>
              </a:rPr>
              <a:t>.</a:t>
            </a:r>
            <a:r>
              <a:rPr lang="en-CA" i="1" dirty="0" smtClean="0">
                <a:latin typeface="Arial" charset="0"/>
                <a:cs typeface="Arial" charset="0"/>
              </a:rPr>
              <a:t>g</a:t>
            </a:r>
            <a:r>
              <a:rPr lang="en-CA" dirty="0" smtClean="0">
                <a:latin typeface="Arial" charset="0"/>
                <a:cs typeface="Arial" charset="0"/>
              </a:rPr>
              <a:t>., </a:t>
            </a:r>
          </a:p>
          <a:p>
            <a:pPr lvl="2">
              <a:buFont typeface="Arial" charset="0"/>
              <a:buNone/>
            </a:pPr>
            <a:r>
              <a:rPr lang="es-ES" dirty="0" err="1" smtClean="0">
                <a:latin typeface="Consolas" pitchFamily="49" charset="0"/>
                <a:cs typeface="Consolas" pitchFamily="49" charset="0"/>
              </a:rPr>
              <a:t>function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 [y] = g(x)</a:t>
            </a:r>
          </a:p>
          <a:p>
            <a:pPr lvl="2">
              <a:buFont typeface="Arial" charset="0"/>
              <a:buNone/>
            </a:pPr>
            <a:r>
              <a:rPr lang="es-ES" dirty="0" smtClean="0">
                <a:latin typeface="Consolas" pitchFamily="49" charset="0"/>
                <a:cs typeface="Consolas" pitchFamily="49" charset="0"/>
              </a:rPr>
              <a:t>    y = 3.2*x.*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exp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(-x.^2);</a:t>
            </a:r>
          </a:p>
          <a:p>
            <a:pPr lvl="2">
              <a:buFont typeface="Arial" charset="0"/>
              <a:buNone/>
            </a:pPr>
            <a:r>
              <a:rPr lang="es-ES" dirty="0" err="1" smtClean="0">
                <a:latin typeface="Consolas" pitchFamily="49" charset="0"/>
                <a:cs typeface="Consolas" pitchFamily="49" charset="0"/>
              </a:rPr>
              <a:t>end</a:t>
            </a:r>
            <a:endParaRPr lang="es-ES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can evaluate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CA" dirty="0" smtClean="0">
                <a:latin typeface="Arial" charset="0"/>
                <a:cs typeface="Arial" charset="0"/>
              </a:rPr>
              <a:t> at all the entries of a vector 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&gt;&gt; x = </a:t>
            </a:r>
            <a:r>
              <a:rPr lang="fr-FR" dirty="0" err="1" smtClean="0">
                <a:latin typeface="Consolas" pitchFamily="49" charset="0"/>
                <a:cs typeface="Consolas" pitchFamily="49" charset="0"/>
              </a:rPr>
              <a:t>linspace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( 0, 2, 6 )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x =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0    0.4000    0.8000    1.2000    1.6000    2.0000</a:t>
            </a:r>
          </a:p>
          <a:p>
            <a:pPr lvl="2">
              <a:buFont typeface="Arial" charset="0"/>
              <a:buNone/>
            </a:pPr>
            <a:endParaRPr lang="fr-FR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&gt;&gt; g( x )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0    1.0907    1.3499    0.9098    0.3958    0.1172</a:t>
            </a:r>
            <a:endParaRPr lang="es-E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260" name="TextBox 3"/>
          <p:cNvSpPr txBox="1">
            <a:spLocks noChangeArrowheads="1"/>
          </p:cNvSpPr>
          <p:nvPr/>
        </p:nvSpPr>
        <p:spPr bwMode="auto">
          <a:xfrm>
            <a:off x="6167438" y="2297906"/>
            <a:ext cx="15954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Saved as </a:t>
            </a:r>
            <a:r>
              <a:rPr lang="en-CA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g.m</a:t>
            </a:r>
            <a:endParaRPr lang="en-CA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Alternatively, we can also use anonymous functions:</a:t>
            </a:r>
          </a:p>
          <a:p>
            <a:pPr lvl="2">
              <a:buFont typeface="Arial" charset="0"/>
              <a:buNone/>
            </a:pPr>
            <a:r>
              <a:rPr lang="es-ES" dirty="0" smtClean="0">
                <a:latin typeface="Consolas" pitchFamily="49" charset="0"/>
                <a:cs typeface="Consolas" pitchFamily="49" charset="0"/>
              </a:rPr>
              <a:t>&gt;&gt; g = @(x)(3.2*x.*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exp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(-x.^2));</a:t>
            </a:r>
          </a:p>
          <a:p>
            <a:pPr lvl="2">
              <a:buFont typeface="Arial" charset="0"/>
              <a:buNone/>
            </a:pPr>
            <a:r>
              <a:rPr lang="nn-NO" dirty="0" smtClean="0">
                <a:latin typeface="Consolas" pitchFamily="49" charset="0"/>
                <a:cs typeface="Consolas" pitchFamily="49" charset="0"/>
              </a:rPr>
              <a:t>g = </a:t>
            </a:r>
          </a:p>
          <a:p>
            <a:pPr lvl="2">
              <a:buFont typeface="Arial" charset="0"/>
              <a:buNone/>
            </a:pPr>
            <a:r>
              <a:rPr lang="nn-NO" dirty="0" smtClean="0">
                <a:latin typeface="Consolas" pitchFamily="49" charset="0"/>
                <a:cs typeface="Consolas" pitchFamily="49" charset="0"/>
              </a:rPr>
              <a:t>    @(x)(3.2*x.*exp(-x.^2))</a:t>
            </a:r>
            <a:endParaRPr lang="es-ES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can use this function, as well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&gt;&gt; x = </a:t>
            </a:r>
            <a:r>
              <a:rPr lang="fr-FR" dirty="0" err="1" smtClean="0">
                <a:latin typeface="Consolas" pitchFamily="49" charset="0"/>
                <a:cs typeface="Consolas" pitchFamily="49" charset="0"/>
              </a:rPr>
              <a:t>linspace</a:t>
            </a:r>
            <a:r>
              <a:rPr lang="fr-FR" dirty="0" smtClean="0">
                <a:latin typeface="Consolas" pitchFamily="49" charset="0"/>
                <a:cs typeface="Consolas" pitchFamily="49" charset="0"/>
              </a:rPr>
              <a:t>( 0, 2, 6 )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x =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0    0.4000    0.8000    1.2000    1.6000    2.0000</a:t>
            </a:r>
          </a:p>
          <a:p>
            <a:pPr lvl="2">
              <a:buFont typeface="Arial" charset="0"/>
              <a:buNone/>
            </a:pPr>
            <a:endParaRPr lang="fr-FR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&gt;&gt; g( x )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     0    1.0907    1.3499    0.9098    0.3958    0.1172</a:t>
            </a:r>
            <a:endParaRPr lang="es-ES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If you call your function with the function defined in a file, you must pass a function handle:</a:t>
            </a:r>
          </a:p>
          <a:p>
            <a:pPr lvl="2">
              <a:buNone/>
            </a:pPr>
            <a:r>
              <a:rPr lang="es-ES" dirty="0" smtClean="0">
                <a:latin typeface="Consolas" pitchFamily="49" charset="0"/>
                <a:cs typeface="Consolas" pitchFamily="49" charset="0"/>
              </a:rPr>
              <a:t>&gt;&gt; [x, u] = 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bvp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( c, </a:t>
            </a:r>
            <a:r>
              <a:rPr lang="es-ES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@g1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x_bndry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u_bndry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, n );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If the functions are defined as anonymous functions, it is not necessary to convert it to a function handle:</a:t>
            </a:r>
          </a:p>
          <a:p>
            <a:pPr lvl="2">
              <a:buFont typeface="Arial" charset="0"/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es-ES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g1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 = @(x)(0*x);</a:t>
            </a:r>
          </a:p>
          <a:p>
            <a:pPr lvl="2">
              <a:buNone/>
            </a:pPr>
            <a:r>
              <a:rPr lang="fr-FR" dirty="0" smtClean="0">
                <a:latin typeface="Consolas" pitchFamily="49" charset="0"/>
                <a:cs typeface="Consolas" pitchFamily="49" charset="0"/>
              </a:rPr>
              <a:t>&gt;&gt; 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[x, u] = 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bvp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( c, </a:t>
            </a:r>
            <a:r>
              <a:rPr lang="es-ES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g1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x_bndry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u_bndry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, n );</a:t>
            </a:r>
          </a:p>
        </p:txBody>
      </p:sp>
      <p:sp>
        <p:nvSpPr>
          <p:cNvPr id="98308" name="TextBox 3"/>
          <p:cNvSpPr txBox="1">
            <a:spLocks noChangeArrowheads="1"/>
          </p:cNvSpPr>
          <p:nvPr/>
        </p:nvSpPr>
        <p:spPr bwMode="auto">
          <a:xfrm>
            <a:off x="2896611" y="2909455"/>
            <a:ext cx="271741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% Saved as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g1.m</a:t>
            </a:r>
            <a:r>
              <a:rPr lang="en-CA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: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function [u] =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g1(x</a:t>
            </a:r>
            <a:r>
              <a:rPr lang="en-CA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    u = 0*x;</a:t>
            </a:r>
          </a:p>
          <a:p>
            <a:r>
              <a:rPr lang="en-CA" dirty="0"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If we define a function appropriately, </a:t>
            </a:r>
            <a:r>
              <a:rPr lang="en-CA" i="1" dirty="0" smtClean="0">
                <a:latin typeface="Arial" charset="0"/>
                <a:cs typeface="Arial" charset="0"/>
              </a:rPr>
              <a:t>e</a:t>
            </a:r>
            <a:r>
              <a:rPr lang="en-CA" dirty="0" smtClean="0">
                <a:latin typeface="Arial" charset="0"/>
                <a:cs typeface="Arial" charset="0"/>
              </a:rPr>
              <a:t>.</a:t>
            </a:r>
            <a:r>
              <a:rPr lang="en-CA" i="1" dirty="0" smtClean="0">
                <a:latin typeface="Arial" charset="0"/>
                <a:cs typeface="Arial" charset="0"/>
              </a:rPr>
              <a:t>g</a:t>
            </a:r>
            <a:r>
              <a:rPr lang="en-CA" dirty="0" smtClean="0">
                <a:latin typeface="Arial" charset="0"/>
                <a:cs typeface="Arial" charset="0"/>
              </a:rPr>
              <a:t>., </a:t>
            </a:r>
          </a:p>
          <a:p>
            <a:pPr lvl="2">
              <a:buFont typeface="Arial" charset="0"/>
              <a:buNone/>
            </a:pPr>
            <a:r>
              <a:rPr lang="es-ES" dirty="0" err="1" smtClean="0">
                <a:latin typeface="Consolas" pitchFamily="49" charset="0"/>
                <a:cs typeface="Consolas" pitchFamily="49" charset="0"/>
              </a:rPr>
              <a:t>function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 [y] = 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u_soln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(x)</a:t>
            </a:r>
          </a:p>
          <a:p>
            <a:pPr lvl="2">
              <a:buFont typeface="Arial" charset="0"/>
              <a:buNone/>
            </a:pPr>
            <a:r>
              <a:rPr lang="es-ES" dirty="0" smtClean="0">
                <a:latin typeface="Consolas" pitchFamily="49" charset="0"/>
                <a:cs typeface="Consolas" pitchFamily="49" charset="0"/>
              </a:rPr>
              <a:t>    y = 3.2*x.*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exp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(-x.^2);</a:t>
            </a:r>
          </a:p>
          <a:p>
            <a:pPr lvl="2">
              <a:buFont typeface="Arial" charset="0"/>
              <a:buNone/>
            </a:pPr>
            <a:r>
              <a:rPr lang="es-ES" dirty="0" err="1" smtClean="0">
                <a:latin typeface="Consolas" pitchFamily="49" charset="0"/>
                <a:cs typeface="Consolas" pitchFamily="49" charset="0"/>
              </a:rPr>
              <a:t>end</a:t>
            </a:r>
            <a:endParaRPr lang="es-ES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Similarly, we can plot the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points:</a:t>
            </a:r>
          </a:p>
          <a:p>
            <a:pPr lvl="1">
              <a:buFont typeface="Arial" charset="0"/>
              <a:buNone/>
            </a:pP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&gt;&gt; x = </a:t>
            </a:r>
            <a:r>
              <a:rPr lang="fr-FR" sz="1800" dirty="0" err="1" smtClean="0">
                <a:latin typeface="Consolas" pitchFamily="49" charset="0"/>
                <a:cs typeface="Consolas" pitchFamily="49" charset="0"/>
              </a:rPr>
              <a:t>linspace</a:t>
            </a: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( 0, 2, 100 );</a:t>
            </a:r>
          </a:p>
          <a:p>
            <a:pPr lvl="1">
              <a:buNone/>
            </a:pP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&gt;&gt; plot( x, </a:t>
            </a:r>
            <a:r>
              <a:rPr lang="es-ES" sz="1800" dirty="0" err="1" smtClean="0">
                <a:latin typeface="Consolas" pitchFamily="49" charset="0"/>
                <a:cs typeface="Consolas" pitchFamily="49" charset="0"/>
              </a:rPr>
              <a:t>u_soln</a:t>
            </a:r>
            <a:r>
              <a:rPr lang="fr-FR" sz="1800" dirty="0" smtClean="0">
                <a:latin typeface="Consolas" pitchFamily="49" charset="0"/>
                <a:cs typeface="Consolas" pitchFamily="49" charset="0"/>
              </a:rPr>
              <a:t>( x ), 'r.' );</a:t>
            </a:r>
          </a:p>
        </p:txBody>
      </p:sp>
      <p:pic>
        <p:nvPicPr>
          <p:cNvPr id="99332" name="Picture 3" descr="C:\Users\dwharder\Desktop\sdfafdasd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14758" y="2171558"/>
            <a:ext cx="4176712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Extracting from and building vectors can be useful:</a:t>
            </a:r>
          </a:p>
          <a:p>
            <a:pPr lvl="2">
              <a:buFont typeface="Arial" charset="0"/>
              <a:buNone/>
            </a:pPr>
            <a:r>
              <a:rPr lang="es-ES" dirty="0" smtClean="0">
                <a:latin typeface="Consolas" pitchFamily="49" charset="0"/>
                <a:cs typeface="Consolas" pitchFamily="49" charset="0"/>
              </a:rPr>
              <a:t>&gt;&gt; u = </a:t>
            </a:r>
            <a:r>
              <a:rPr lang="es-ES" dirty="0" err="1" smtClean="0">
                <a:latin typeface="Consolas" pitchFamily="49" charset="0"/>
                <a:cs typeface="Consolas" pitchFamily="49" charset="0"/>
              </a:rPr>
              <a:t>linspace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( 3, 5, 6 )</a:t>
            </a:r>
          </a:p>
          <a:p>
            <a:pPr lvl="2">
              <a:buFont typeface="Arial" charset="0"/>
              <a:buNone/>
            </a:pPr>
            <a:r>
              <a:rPr lang="es-ES" dirty="0" smtClean="0">
                <a:latin typeface="Consolas" pitchFamily="49" charset="0"/>
                <a:cs typeface="Consolas" pitchFamily="49" charset="0"/>
              </a:rPr>
              <a:t>u =</a:t>
            </a:r>
          </a:p>
          <a:p>
            <a:pPr lvl="2">
              <a:buFont typeface="Arial" charset="0"/>
              <a:buNone/>
            </a:pPr>
            <a:r>
              <a:rPr lang="es-ES" dirty="0" smtClean="0">
                <a:latin typeface="Consolas" pitchFamily="49" charset="0"/>
                <a:cs typeface="Consolas" pitchFamily="49" charset="0"/>
              </a:rPr>
              <a:t>    3.0000   3.4000   3.8000   4.2000   4.6000   5.0000</a:t>
            </a:r>
          </a:p>
          <a:p>
            <a:pPr lvl="2">
              <a:buFont typeface="Arial" charset="0"/>
              <a:buNone/>
            </a:pPr>
            <a:endParaRPr lang="es-ES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s-ES" dirty="0" smtClean="0">
                <a:latin typeface="Consolas" pitchFamily="49" charset="0"/>
                <a:cs typeface="Consolas" pitchFamily="49" charset="0"/>
              </a:rPr>
              <a:t>&gt;&gt; u(2:end - 1)</a:t>
            </a:r>
          </a:p>
          <a:p>
            <a:pPr lvl="2">
              <a:buFont typeface="Arial" charset="0"/>
              <a:buNone/>
            </a:pPr>
            <a:r>
              <a:rPr lang="es-ES" dirty="0" err="1" smtClean="0">
                <a:latin typeface="Consolas" pitchFamily="49" charset="0"/>
                <a:cs typeface="Consolas" pitchFamily="49" charset="0"/>
              </a:rPr>
              <a:t>ans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2">
              <a:buFont typeface="Arial" charset="0"/>
              <a:buNone/>
            </a:pPr>
            <a:r>
              <a:rPr lang="es-ES" dirty="0" smtClean="0">
                <a:latin typeface="Consolas" pitchFamily="49" charset="0"/>
                <a:cs typeface="Consolas" pitchFamily="49" charset="0"/>
              </a:rPr>
              <a:t>    3.4000   3.8000   4.2000   4.6000</a:t>
            </a:r>
          </a:p>
          <a:p>
            <a:pPr lvl="2">
              <a:buFont typeface="Arial" charset="0"/>
              <a:buNone/>
            </a:pPr>
            <a:endParaRPr lang="es-ES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s-ES" dirty="0" smtClean="0">
                <a:latin typeface="Consolas" pitchFamily="49" charset="0"/>
                <a:cs typeface="Consolas" pitchFamily="49" charset="0"/>
              </a:rPr>
              <a:t>&gt;&gt; [0 u(2:end - 1) 0]</a:t>
            </a:r>
          </a:p>
          <a:p>
            <a:pPr lvl="2">
              <a:buFont typeface="Arial" charset="0"/>
              <a:buNone/>
            </a:pPr>
            <a:r>
              <a:rPr lang="es-ES" dirty="0" err="1" smtClean="0">
                <a:latin typeface="Consolas" pitchFamily="49" charset="0"/>
                <a:cs typeface="Consolas" pitchFamily="49" charset="0"/>
              </a:rPr>
              <a:t>ans</a:t>
            </a:r>
            <a:r>
              <a:rPr lang="es-ES" dirty="0" smtClean="0">
                <a:latin typeface="Consolas" pitchFamily="49" charset="0"/>
                <a:cs typeface="Consolas" pitchFamily="49" charset="0"/>
              </a:rPr>
              <a:t> =</a:t>
            </a:r>
          </a:p>
          <a:p>
            <a:pPr lvl="2">
              <a:buFont typeface="Arial" charset="0"/>
              <a:buNone/>
            </a:pPr>
            <a:r>
              <a:rPr lang="es-ES" dirty="0" smtClean="0">
                <a:latin typeface="Consolas" pitchFamily="49" charset="0"/>
                <a:cs typeface="Consolas" pitchFamily="49" charset="0"/>
              </a:rPr>
              <a:t>         0   3.4000   3.8000   4.2000   4.6000        0</a:t>
            </a:r>
            <a:endParaRPr lang="pl-PL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Extracting from and building vectors can be useful:</a:t>
            </a: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&gt;&gt; u = linspace( 2, 5, 4 )'</a:t>
            </a: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u =</a:t>
            </a: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     2</a:t>
            </a: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     3</a:t>
            </a: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     4</a:t>
            </a: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     5</a:t>
            </a:r>
          </a:p>
          <a:p>
            <a:pPr lvl="2">
              <a:buFont typeface="Arial" charset="0"/>
              <a:buNone/>
            </a:pPr>
            <a:endParaRPr lang="es-ES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&gt;&gt; [0; u(2:end - 1); 0]</a:t>
            </a: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     0</a:t>
            </a: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     3</a:t>
            </a: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     4</a:t>
            </a:r>
          </a:p>
          <a:p>
            <a:pPr lvl="2">
              <a:buFont typeface="Arial" charset="0"/>
              <a:buNone/>
            </a:pPr>
            <a:r>
              <a:rPr lang="es-ES" smtClean="0">
                <a:latin typeface="Consolas" pitchFamily="49" charset="0"/>
                <a:cs typeface="Consolas" pitchFamily="49" charset="0"/>
              </a:rPr>
              <a:t>    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102403" name="Content Placeholder 2"/>
          <p:cNvSpPr>
            <a:spLocks noGrp="1"/>
          </p:cNvSpPr>
          <p:nvPr>
            <p:ph idx="1"/>
          </p:nvPr>
        </p:nvSpPr>
        <p:spPr>
          <a:xfrm>
            <a:off x="457200" y="1608138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Error conditions are generated with the 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throw</a:t>
            </a:r>
            <a:r>
              <a:rPr lang="en-CA" dirty="0" smtClean="0">
                <a:latin typeface="Arial" charset="0"/>
                <a:cs typeface="Arial" charset="0"/>
              </a:rPr>
              <a:t> command:</a:t>
            </a:r>
          </a:p>
          <a:p>
            <a:pPr lvl="2">
              <a:buFont typeface="Arial" charset="0"/>
              <a:buNone/>
            </a:pPr>
            <a:endParaRPr lang="en-CA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function [y] = 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sqr_int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( x )</a:t>
            </a:r>
          </a:p>
          <a:p>
            <a:pPr lvl="2">
              <a:buFont typeface="Arial" charset="0"/>
              <a:buNone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if ~</a:t>
            </a:r>
            <a:r>
              <a:rPr lang="en-CA" dirty="0" err="1" smtClean="0">
                <a:latin typeface="Consolas" pitchFamily="49" charset="0"/>
                <a:cs typeface="Consolas" pitchFamily="49" charset="0"/>
              </a:rPr>
              <a:t>isscalar</a:t>
            </a:r>
            <a:r>
              <a:rPr lang="en-CA" dirty="0" smtClean="0">
                <a:latin typeface="Consolas" pitchFamily="49" charset="0"/>
                <a:cs typeface="Consolas" pitchFamily="49" charset="0"/>
              </a:rPr>
              <a:t>( x ) || ( x ~= round( x ) )  </a:t>
            </a:r>
          </a:p>
          <a:p>
            <a:pPr lvl="2">
              <a:buFont typeface="Arial" charset="0"/>
              <a:buNone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throw( 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MException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 '</a:t>
            </a:r>
            <a:r>
              <a:rPr lang="en-CA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MATLAB:invalid_argument</a:t>
            </a: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', ...</a:t>
            </a:r>
          </a:p>
          <a:p>
            <a:pPr lvl="2">
              <a:buFont typeface="Arial" charset="0"/>
              <a:buNone/>
            </a:pPr>
            <a:r>
              <a:rPr lang="en-CA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'the argument ''x'' is not an integer' ) );</a:t>
            </a:r>
          </a:p>
          <a:p>
            <a:pPr lvl="2">
              <a:buFont typeface="Arial" charset="0"/>
              <a:buNone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end</a:t>
            </a:r>
          </a:p>
          <a:p>
            <a:pPr lvl="2">
              <a:buFont typeface="Arial" charset="0"/>
              <a:buNone/>
            </a:pPr>
            <a:endParaRPr lang="en-CA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    y = x^2;</a:t>
            </a:r>
          </a:p>
          <a:p>
            <a:pPr lvl="2">
              <a:buFont typeface="Arial" charset="0"/>
              <a:buNone/>
            </a:pPr>
            <a:r>
              <a:rPr lang="en-CA" dirty="0" smtClean="0">
                <a:latin typeface="Consolas" pitchFamily="49" charset="0"/>
                <a:cs typeface="Consolas" pitchFamily="49" charset="0"/>
              </a:rPr>
              <a:t>end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</a:t>
            </a:r>
            <a:endParaRPr lang="en-CA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2404" name="TextBox 4"/>
          <p:cNvSpPr txBox="1">
            <a:spLocks noChangeArrowheads="1"/>
          </p:cNvSpPr>
          <p:nvPr/>
        </p:nvSpPr>
        <p:spPr bwMode="auto">
          <a:xfrm>
            <a:off x="1871663" y="5638830"/>
            <a:ext cx="70326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latin typeface="Consolas" pitchFamily="49" charset="0"/>
                <a:cs typeface="Consolas" pitchFamily="49" charset="0"/>
              </a:rPr>
              <a:t>if </a:t>
            </a:r>
            <a:r>
              <a:rPr lang="en-CA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~</a:t>
            </a:r>
            <a:r>
              <a:rPr lang="en-CA">
                <a:latin typeface="Consolas" pitchFamily="49" charset="0"/>
                <a:cs typeface="Consolas" pitchFamily="49" charset="0"/>
              </a:rPr>
              <a:t>isscalar( x ) </a:t>
            </a:r>
            <a:r>
              <a:rPr lang="en-CA" b="1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||</a:t>
            </a:r>
            <a:r>
              <a:rPr lang="en-CA">
                <a:latin typeface="Consolas" pitchFamily="49" charset="0"/>
                <a:cs typeface="Consolas" pitchFamily="49" charset="0"/>
              </a:rPr>
              <a:t> ( x </a:t>
            </a:r>
            <a:r>
              <a:rPr lang="en-CA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~=</a:t>
            </a:r>
            <a:r>
              <a:rPr lang="en-CA">
                <a:latin typeface="Consolas" pitchFamily="49" charset="0"/>
                <a:cs typeface="Consolas" pitchFamily="49" charset="0"/>
              </a:rPr>
              <a:t> round( x ) )</a:t>
            </a:r>
          </a:p>
          <a:p>
            <a:r>
              <a:rPr lang="en-CA">
                <a:latin typeface="Times New Roman" pitchFamily="18" charset="0"/>
                <a:cs typeface="Times New Roman" pitchFamily="18" charset="0"/>
              </a:rPr>
              <a:t>if      </a:t>
            </a:r>
            <a:r>
              <a:rPr lang="en-CA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CA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 a scalar       </a:t>
            </a:r>
            <a:r>
              <a:rPr lang="en-CA" b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CA" i="1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does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not equal 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itself when rounded then...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Relevant Matlab Instructions</a:t>
            </a:r>
          </a:p>
        </p:txBody>
      </p:sp>
      <p:sp>
        <p:nvSpPr>
          <p:cNvPr id="1034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example: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sqr_int( 3 )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ans =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     9</a:t>
            </a:r>
          </a:p>
          <a:p>
            <a:pPr lvl="2">
              <a:buFont typeface="Arial" charset="0"/>
              <a:buNone/>
            </a:pP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sqr_int( [1 2 3] )               % passing a vector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??? Error using ==&gt; sqr_int at 3</a:t>
            </a:r>
          </a:p>
          <a:p>
            <a:pPr lvl="2">
              <a:buFont typeface="Arial" charset="0"/>
              <a:buNone/>
            </a:pPr>
            <a:r>
              <a:rPr lang="en-CA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the argument 'x' is not an integer</a:t>
            </a:r>
          </a:p>
          <a:p>
            <a:pPr lvl="2">
              <a:buFont typeface="Arial" charset="0"/>
              <a:buNone/>
            </a:pP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sqr_int( 3.14 )                  % passing a non-integer real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??? Error using ==&gt; sqr_int at 3</a:t>
            </a:r>
          </a:p>
          <a:p>
            <a:pPr lvl="2">
              <a:buFont typeface="Arial" charset="0"/>
              <a:buNone/>
            </a:pPr>
            <a:r>
              <a:rPr lang="en-CA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the argument 'x' is not an integer</a:t>
            </a:r>
          </a:p>
        </p:txBody>
      </p:sp>
      <p:sp>
        <p:nvSpPr>
          <p:cNvPr id="103428" name="TextBox 4"/>
          <p:cNvSpPr txBox="1">
            <a:spLocks noChangeArrowheads="1"/>
          </p:cNvSpPr>
          <p:nvPr/>
        </p:nvSpPr>
        <p:spPr bwMode="auto">
          <a:xfrm>
            <a:off x="3924300" y="1196975"/>
            <a:ext cx="5197475" cy="157003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200">
                <a:latin typeface="Consolas" pitchFamily="49" charset="0"/>
                <a:cs typeface="Consolas" pitchFamily="49" charset="0"/>
              </a:rPr>
              <a:t>1 function [y] = sqr_int( x )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2     if ~isscalar( x ) || ( x ~= round( x ) )  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3         throw( MException( 'MATLAB:invalid_argument', ...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4         '</a:t>
            </a:r>
            <a:r>
              <a:rPr lang="en-CA" sz="12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the argument ''x'' is not an integer</a:t>
            </a:r>
            <a:r>
              <a:rPr lang="en-CA" sz="1200">
                <a:latin typeface="Consolas" pitchFamily="49" charset="0"/>
                <a:cs typeface="Consolas" pitchFamily="49" charset="0"/>
              </a:rPr>
              <a:t>' ) );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5     end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6 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7     y = x^2;</a:t>
            </a:r>
          </a:p>
          <a:p>
            <a:r>
              <a:rPr lang="en-CA" sz="1200">
                <a:latin typeface="Consolas" pitchFamily="49" charset="0"/>
                <a:cs typeface="Consolas" pitchFamily="49" charset="0"/>
              </a:rPr>
              <a:t>8 end</a:t>
            </a:r>
          </a:p>
        </p:txBody>
      </p:sp>
      <p:sp>
        <p:nvSpPr>
          <p:cNvPr id="6" name="Oval 5"/>
          <p:cNvSpPr/>
          <p:nvPr/>
        </p:nvSpPr>
        <p:spPr>
          <a:xfrm>
            <a:off x="5229240" y="3648518"/>
            <a:ext cx="358775" cy="431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5229240" y="5198508"/>
            <a:ext cx="358775" cy="431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3933825" y="1546225"/>
            <a:ext cx="255588" cy="28892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0" name="Straight Connector 9"/>
          <p:cNvCxnSpPr/>
          <p:nvPr/>
        </p:nvCxnSpPr>
        <p:spPr>
          <a:xfrm>
            <a:off x="4192588" y="1812925"/>
            <a:ext cx="1036652" cy="1835595"/>
          </a:xfrm>
          <a:prstGeom prst="line">
            <a:avLst/>
          </a:prstGeom>
          <a:ln w="28575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154488" y="1828800"/>
            <a:ext cx="1074752" cy="3369710"/>
          </a:xfrm>
          <a:prstGeom prst="line">
            <a:avLst/>
          </a:prstGeom>
          <a:ln w="28575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89</a:t>
            </a:fld>
            <a:endParaRPr lang="en-CA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Approximating the Derivative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 What is the error?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Doing the same with this equation,</a:t>
            </a:r>
          </a:p>
          <a:p>
            <a:pPr lvl="1"/>
            <a:endParaRPr lang="en-US" smtClean="0">
              <a:latin typeface="Arial" charset="0"/>
              <a:cs typeface="Arial" charset="0"/>
            </a:endParaRPr>
          </a:p>
          <a:p>
            <a:pPr lvl="1"/>
            <a:endParaRPr lang="en-US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get</a:t>
            </a:r>
          </a:p>
          <a:p>
            <a:pPr lvl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lvl="1"/>
            <a:endParaRPr lang="en-US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2863850" y="2466838"/>
          <a:ext cx="3735388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8" name="Equation" r:id="rId4" imgW="2349360" imgH="419040" progId="Equation.DSMT4">
                  <p:embed/>
                </p:oleObj>
              </mc:Choice>
              <mc:Fallback>
                <p:oleObj name="Equation" r:id="rId4" imgW="234936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2466838"/>
                        <a:ext cx="3735388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2781300" y="3512568"/>
          <a:ext cx="3897313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299" name="Equation" r:id="rId6" imgW="2450880" imgH="482400" progId="Equation.DSMT4">
                  <p:embed/>
                </p:oleObj>
              </mc:Choice>
              <mc:Fallback>
                <p:oleObj name="Equation" r:id="rId6" imgW="2450880" imgH="482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300" y="3512568"/>
                        <a:ext cx="3897313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Matlab Example</a:t>
            </a:r>
          </a:p>
        </p:txBody>
      </p:sp>
      <p:sp>
        <p:nvSpPr>
          <p:cNvPr id="573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Consider the boundary-value problem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We would call</a:t>
            </a:r>
          </a:p>
          <a:p>
            <a:pPr algn="ctr">
              <a:buFont typeface="Arial" charset="0"/>
              <a:buNone/>
            </a:pPr>
            <a:r>
              <a:rPr lang="en-CA" dirty="0" err="1" smtClean="0">
                <a:latin typeface="Consolas" pitchFamily="49" charset="0"/>
                <a:cs typeface="Arial" charset="0"/>
              </a:rPr>
              <a:t>bvp</a:t>
            </a:r>
            <a:r>
              <a:rPr lang="en-CA" dirty="0" smtClean="0">
                <a:latin typeface="Consolas" pitchFamily="49" charset="0"/>
                <a:cs typeface="Arial" charset="0"/>
              </a:rPr>
              <a:t>( [1 3 2], @g1, [0, 1], [4, 5], 9 )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This has the solution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57346" name="Object 4"/>
          <p:cNvGraphicFramePr>
            <a:graphicFrameLocks noChangeAspect="1"/>
          </p:cNvGraphicFramePr>
          <p:nvPr/>
        </p:nvGraphicFramePr>
        <p:xfrm>
          <a:off x="2770188" y="2047875"/>
          <a:ext cx="2886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6" name="Equation" r:id="rId3" imgW="1815840" imgH="266400" progId="Equation.DSMT4">
                  <p:embed/>
                </p:oleObj>
              </mc:Choice>
              <mc:Fallback>
                <p:oleObj name="Equation" r:id="rId3" imgW="181584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2047875"/>
                        <a:ext cx="2886075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Object 3"/>
          <p:cNvGraphicFramePr>
            <a:graphicFrameLocks noChangeAspect="1"/>
          </p:cNvGraphicFramePr>
          <p:nvPr/>
        </p:nvGraphicFramePr>
        <p:xfrm>
          <a:off x="3816350" y="2565400"/>
          <a:ext cx="8874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7" name="Equation" r:id="rId5" imgW="558720" imgH="507960" progId="Equation.DSMT4">
                  <p:embed/>
                </p:oleObj>
              </mc:Choice>
              <mc:Fallback>
                <p:oleObj name="Equation" r:id="rId5" imgW="558720" imgH="5079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350" y="2565400"/>
                        <a:ext cx="887413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2516188" y="5590513"/>
          <a:ext cx="3630612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08" name="Equation" r:id="rId7" imgW="2286000" imgH="457200" progId="Equation.DSMT4">
                  <p:embed/>
                </p:oleObj>
              </mc:Choice>
              <mc:Fallback>
                <p:oleObj name="Equation" r:id="rId7" imgW="2286000" imgH="4572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5590513"/>
                        <a:ext cx="3630612" cy="725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Matlab Example</a:t>
            </a: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matrices and vectors involved are:</a:t>
            </a:r>
          </a:p>
          <a:p>
            <a:pPr lvl="2">
              <a:buFont typeface="Arial" charset="0"/>
              <a:buNone/>
            </a:pPr>
            <a:endParaRPr lang="en-CA" sz="11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8373" name="TextBox 3"/>
          <p:cNvSpPr txBox="1">
            <a:spLocks noChangeArrowheads="1"/>
          </p:cNvSpPr>
          <p:nvPr/>
        </p:nvSpPr>
        <p:spPr bwMode="auto">
          <a:xfrm>
            <a:off x="1866743" y="2095435"/>
            <a:ext cx="117792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x =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0.1250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0.2500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0.3750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0.5000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0.6250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0.7500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0.8750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1.0000</a:t>
            </a:r>
          </a:p>
        </p:txBody>
      </p:sp>
      <p:sp>
        <p:nvSpPr>
          <p:cNvPr id="58374" name="TextBox 4"/>
          <p:cNvSpPr txBox="1">
            <a:spLocks noChangeArrowheads="1"/>
          </p:cNvSpPr>
          <p:nvPr/>
        </p:nvSpPr>
        <p:spPr bwMode="auto">
          <a:xfrm>
            <a:off x="250825" y="4433530"/>
            <a:ext cx="7140575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M =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-3.9375    2.3750         0         0         0         0         0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1.6250   -3.9375    2.3750         0         0         0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    1.6250   -3.9375    2.3750         0         0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         0    1.6250   -3.9375    2.3750         0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         0         0    1.6250   -3.9375    2.3750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         0         0         0    1.6250   -3.9375    2.3750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         0         0         0         0    1.6250   -3.9375</a:t>
            </a:r>
          </a:p>
        </p:txBody>
      </p:sp>
      <p:sp>
        <p:nvSpPr>
          <p:cNvPr id="58375" name="TextBox 5"/>
          <p:cNvSpPr txBox="1">
            <a:spLocks noChangeArrowheads="1"/>
          </p:cNvSpPr>
          <p:nvPr/>
        </p:nvSpPr>
        <p:spPr bwMode="auto">
          <a:xfrm>
            <a:off x="7785100" y="4433530"/>
            <a:ext cx="1179513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b =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-6.5000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-11.8750</a:t>
            </a:r>
          </a:p>
        </p:txBody>
      </p:sp>
      <p:sp>
        <p:nvSpPr>
          <p:cNvPr id="58376" name="TextBox 6"/>
          <p:cNvSpPr txBox="1">
            <a:spLocks noChangeArrowheads="1"/>
          </p:cNvSpPr>
          <p:nvPr/>
        </p:nvSpPr>
        <p:spPr bwMode="auto">
          <a:xfrm>
            <a:off x="3449480" y="2095435"/>
            <a:ext cx="167545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u_intr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= M \ b;</a:t>
            </a:r>
          </a:p>
          <a:p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u_intr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= 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5.1205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5.7524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6.0334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6.0668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5.9301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5.6805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5.3602</a:t>
            </a:r>
          </a:p>
        </p:txBody>
      </p:sp>
      <p:sp>
        <p:nvSpPr>
          <p:cNvPr id="58377" name="TextBox 8"/>
          <p:cNvSpPr txBox="1">
            <a:spLocks noChangeArrowheads="1"/>
          </p:cNvSpPr>
          <p:nvPr/>
        </p:nvSpPr>
        <p:spPr bwMode="auto">
          <a:xfrm>
            <a:off x="5295743" y="2095435"/>
            <a:ext cx="117792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4.0000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5.1205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5.7524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6.0334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6.0668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5.9301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5.6805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5.3602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5.0000</a:t>
            </a:r>
          </a:p>
        </p:txBody>
      </p:sp>
      <p:graphicFrame>
        <p:nvGraphicFramePr>
          <p:cNvPr id="58370" name="Object 3"/>
          <p:cNvGraphicFramePr>
            <a:graphicFrameLocks noChangeAspect="1"/>
          </p:cNvGraphicFramePr>
          <p:nvPr/>
        </p:nvGraphicFramePr>
        <p:xfrm>
          <a:off x="7265830" y="2600260"/>
          <a:ext cx="8874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14" name="Equation" r:id="rId3" imgW="558720" imgH="507960" progId="Equation.DSMT4">
                  <p:embed/>
                </p:oleObj>
              </mc:Choice>
              <mc:Fallback>
                <p:oleObj name="Equation" r:id="rId3" imgW="558720" imgH="5079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5830" y="2600260"/>
                        <a:ext cx="887413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7122955" y="2455798"/>
            <a:ext cx="1223963" cy="1079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91</a:t>
            </a:fld>
            <a:endParaRPr lang="en-C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4" grpId="0"/>
      <p:bldP spid="58375" grpId="0"/>
      <p:bldP spid="58376" grpId="0"/>
      <p:bldP spid="58377" grpId="0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3" descr="C:\Users\dwharder\Desktop\m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3181935"/>
            <a:ext cx="482441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Matlab Example</a:t>
            </a:r>
          </a:p>
        </p:txBody>
      </p:sp>
      <p:sp>
        <p:nvSpPr>
          <p:cNvPr id="10445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Creating the plot, we have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plot( x, u, 'o' );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hold on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xs = linspace( 0, 1, 100 );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plot( xs, u2(xs), 'r' );</a:t>
            </a:r>
          </a:p>
          <a:p>
            <a:pPr lvl="2">
              <a:buFont typeface="Arial" charset="0"/>
              <a:buNone/>
            </a:pPr>
            <a:endParaRPr lang="en-CA" sz="11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Matlab Example</a:t>
            </a:r>
          </a:p>
        </p:txBody>
      </p:sp>
      <p:sp>
        <p:nvSpPr>
          <p:cNvPr id="5939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Consider the same boundary-value problem but with a forcing function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CA" dirty="0" smtClean="0">
                <a:latin typeface="Arial" charset="0"/>
                <a:cs typeface="Arial" charset="0"/>
              </a:rPr>
              <a:t>We would call</a:t>
            </a:r>
          </a:p>
          <a:p>
            <a:pPr algn="ctr">
              <a:buNone/>
            </a:pPr>
            <a:r>
              <a:rPr lang="en-CA" dirty="0" err="1" smtClean="0">
                <a:latin typeface="Consolas" pitchFamily="49" charset="0"/>
                <a:cs typeface="Arial" charset="0"/>
              </a:rPr>
              <a:t>bvp</a:t>
            </a:r>
            <a:r>
              <a:rPr lang="en-CA" dirty="0" smtClean="0">
                <a:latin typeface="Consolas" pitchFamily="49" charset="0"/>
                <a:cs typeface="Arial" charset="0"/>
              </a:rPr>
              <a:t>( [1 3 2], @g2, [0, 1], [4, 5], 9 )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This has the solution (courtesy of Maple):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59394" name="Object 4"/>
          <p:cNvGraphicFramePr>
            <a:graphicFrameLocks noChangeAspect="1"/>
          </p:cNvGraphicFramePr>
          <p:nvPr/>
        </p:nvGraphicFramePr>
        <p:xfrm>
          <a:off x="2265363" y="2463525"/>
          <a:ext cx="38957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46" name="Equation" r:id="rId3" imgW="2450880" imgH="266400" progId="Equation.DSMT4">
                  <p:embed/>
                </p:oleObj>
              </mc:Choice>
              <mc:Fallback>
                <p:oleObj name="Equation" r:id="rId3" imgW="245088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5363" y="2463525"/>
                        <a:ext cx="3895725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Object 3"/>
          <p:cNvGraphicFramePr>
            <a:graphicFrameLocks noChangeAspect="1"/>
          </p:cNvGraphicFramePr>
          <p:nvPr/>
        </p:nvGraphicFramePr>
        <p:xfrm>
          <a:off x="3816350" y="2981050"/>
          <a:ext cx="8874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47" name="Equation" r:id="rId5" imgW="558720" imgH="507960" progId="Equation.DSMT4">
                  <p:embed/>
                </p:oleObj>
              </mc:Choice>
              <mc:Fallback>
                <p:oleObj name="Equation" r:id="rId5" imgW="558720" imgH="5079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6350" y="2981050"/>
                        <a:ext cx="887413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398" name="Picture 6" descr="C:\Users\dwharder\Desktop\eq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869775"/>
            <a:ext cx="9144000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Matlab Example</a:t>
            </a:r>
          </a:p>
        </p:txBody>
      </p:sp>
      <p:sp>
        <p:nvSpPr>
          <p:cNvPr id="6042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matrices and vectors involved are:</a:t>
            </a:r>
          </a:p>
          <a:p>
            <a:pPr lvl="2">
              <a:buFont typeface="Arial" charset="0"/>
              <a:buNone/>
            </a:pPr>
            <a:endParaRPr lang="en-CA" sz="11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0421" name="TextBox 3"/>
          <p:cNvSpPr txBox="1">
            <a:spLocks noChangeArrowheads="1"/>
          </p:cNvSpPr>
          <p:nvPr/>
        </p:nvSpPr>
        <p:spPr bwMode="auto">
          <a:xfrm>
            <a:off x="2195513" y="2053870"/>
            <a:ext cx="117792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x =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0.1250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0.2500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0.3750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0.5000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0.6250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0.7500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0.8750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1.0000</a:t>
            </a:r>
          </a:p>
        </p:txBody>
      </p:sp>
      <p:sp>
        <p:nvSpPr>
          <p:cNvPr id="60422" name="TextBox 4"/>
          <p:cNvSpPr txBox="1">
            <a:spLocks noChangeArrowheads="1"/>
          </p:cNvSpPr>
          <p:nvPr/>
        </p:nvSpPr>
        <p:spPr bwMode="auto">
          <a:xfrm>
            <a:off x="250825" y="4336545"/>
            <a:ext cx="7140575" cy="181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M =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-3.9375    2.3750         0         0         0         0         0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1.6250   -3.9375    2.3750         0         0         0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    1.6250   -3.9375    2.3750         0         0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         0    1.6250   -3.9375    2.3750         0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         0         0    1.6250   -3.9375    2.3750         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         0         0         0    1.6250   -3.9375    2.3750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     0         0         0         0         0    1.6250   -3.9375</a:t>
            </a:r>
          </a:p>
        </p:txBody>
      </p:sp>
      <p:sp>
        <p:nvSpPr>
          <p:cNvPr id="60423" name="TextBox 5"/>
          <p:cNvSpPr txBox="1">
            <a:spLocks noChangeArrowheads="1"/>
          </p:cNvSpPr>
          <p:nvPr/>
        </p:nvSpPr>
        <p:spPr bwMode="auto">
          <a:xfrm>
            <a:off x="7856538" y="4336545"/>
            <a:ext cx="1179512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>
                <a:latin typeface="Consolas" pitchFamily="49" charset="0"/>
                <a:cs typeface="Consolas" pitchFamily="49" charset="0"/>
              </a:rPr>
              <a:t>b =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-0.0884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-0.1250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-0.0884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-0.0000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0.0884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0.1250</a:t>
            </a:r>
          </a:p>
          <a:p>
            <a:r>
              <a:rPr lang="en-CA" sz="1400">
                <a:latin typeface="Consolas" pitchFamily="49" charset="0"/>
                <a:cs typeface="Consolas" pitchFamily="49" charset="0"/>
              </a:rPr>
              <a:t>    0.0884</a:t>
            </a:r>
          </a:p>
        </p:txBody>
      </p:sp>
      <p:sp>
        <p:nvSpPr>
          <p:cNvPr id="60424" name="TextBox 6"/>
          <p:cNvSpPr txBox="1">
            <a:spLocks noChangeArrowheads="1"/>
          </p:cNvSpPr>
          <p:nvPr/>
        </p:nvSpPr>
        <p:spPr bwMode="auto">
          <a:xfrm>
            <a:off x="3538538" y="2053870"/>
            <a:ext cx="1675459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u_intr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= M \ b;</a:t>
            </a:r>
          </a:p>
          <a:p>
            <a:r>
              <a:rPr lang="en-CA" sz="1400" dirty="0" err="1" smtClean="0">
                <a:latin typeface="Consolas" pitchFamily="49" charset="0"/>
                <a:cs typeface="Consolas" pitchFamily="49" charset="0"/>
              </a:rPr>
              <a:t>u_intr</a:t>
            </a:r>
            <a:r>
              <a:rPr lang="en-CA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=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5.1652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5.7893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6.0113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5.9678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5.7810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5.5382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5.2790</a:t>
            </a:r>
          </a:p>
        </p:txBody>
      </p:sp>
      <p:sp>
        <p:nvSpPr>
          <p:cNvPr id="60425" name="TextBox 8"/>
          <p:cNvSpPr txBox="1">
            <a:spLocks noChangeArrowheads="1"/>
          </p:cNvSpPr>
          <p:nvPr/>
        </p:nvSpPr>
        <p:spPr bwMode="auto">
          <a:xfrm>
            <a:off x="5338763" y="2053870"/>
            <a:ext cx="117792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u =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4.0000</a:t>
            </a:r>
          </a:p>
          <a:p>
            <a:r>
              <a:rPr lang="en-CA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5.1652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5.7893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6.0113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5.9678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5.7810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5.5382</a:t>
            </a:r>
          </a:p>
          <a:p>
            <a:r>
              <a:rPr lang="en-CA" sz="14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    5.2790</a:t>
            </a:r>
          </a:p>
          <a:p>
            <a:r>
              <a:rPr lang="en-CA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5.0000</a:t>
            </a:r>
          </a:p>
        </p:txBody>
      </p:sp>
      <p:graphicFrame>
        <p:nvGraphicFramePr>
          <p:cNvPr id="60418" name="Object 3"/>
          <p:cNvGraphicFramePr>
            <a:graphicFrameLocks noChangeAspect="1"/>
          </p:cNvGraphicFramePr>
          <p:nvPr/>
        </p:nvGraphicFramePr>
        <p:xfrm>
          <a:off x="7667625" y="2558695"/>
          <a:ext cx="887413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62" name="Equation" r:id="rId3" imgW="558720" imgH="507960" progId="Equation.DSMT4">
                  <p:embed/>
                </p:oleObj>
              </mc:Choice>
              <mc:Fallback>
                <p:oleObj name="Equation" r:id="rId3" imgW="558720" imgH="5079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25" y="2558695"/>
                        <a:ext cx="887413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7524750" y="2414233"/>
            <a:ext cx="1223963" cy="10795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94</a:t>
            </a:fld>
            <a:endParaRPr lang="en-CA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2" grpId="0"/>
      <p:bldP spid="60423" grpId="0"/>
      <p:bldP spid="60424" grpId="0"/>
      <p:bldP spid="60425" grpId="0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5" descr="C:\Users\dwharder\Desktop\asdf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8663" y="3109918"/>
            <a:ext cx="4949825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Matlab Example</a:t>
            </a:r>
          </a:p>
        </p:txBody>
      </p:sp>
      <p:sp>
        <p:nvSpPr>
          <p:cNvPr id="10547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Creating the plot, we have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plot( x, u, 'o' );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hold on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xs = linspace( 0, 1, 100 );</a:t>
            </a:r>
          </a:p>
          <a:p>
            <a:pPr lvl="2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&gt;&gt; plot( xs, u3(xs), 'r' );</a:t>
            </a:r>
          </a:p>
          <a:p>
            <a:pPr lvl="2">
              <a:buFont typeface="Arial" charset="0"/>
              <a:buNone/>
            </a:pPr>
            <a:endParaRPr lang="en-CA" sz="11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Laplace’s Equation</a:t>
            </a:r>
          </a:p>
        </p:txBody>
      </p:sp>
      <p:sp>
        <p:nvSpPr>
          <p:cNvPr id="614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One special case is Laplace’s equation in one dimension: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This has the rather trivial solution: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 straight line connecting the boundary values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This is useful, never-the-less, because Laplace’s equation is the limiting case of the heat conduction/diffusion equation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61442" name="Object 4"/>
          <p:cNvGraphicFramePr>
            <a:graphicFrameLocks noChangeAspect="1"/>
          </p:cNvGraphicFramePr>
          <p:nvPr/>
        </p:nvGraphicFramePr>
        <p:xfrm>
          <a:off x="3808413" y="2394250"/>
          <a:ext cx="1109662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02" name="Equation" r:id="rId3" imgW="698400" imgH="266400" progId="Equation.DSMT4">
                  <p:embed/>
                </p:oleObj>
              </mc:Choice>
              <mc:Fallback>
                <p:oleObj name="Equation" r:id="rId3" imgW="69840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2394250"/>
                        <a:ext cx="1109662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3" name="Object 3"/>
          <p:cNvGraphicFramePr>
            <a:graphicFrameLocks noChangeAspect="1"/>
          </p:cNvGraphicFramePr>
          <p:nvPr/>
        </p:nvGraphicFramePr>
        <p:xfrm>
          <a:off x="3967163" y="2856355"/>
          <a:ext cx="887412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03" name="Equation" r:id="rId5" imgW="558720" imgH="507960" progId="Equation.DSMT4">
                  <p:embed/>
                </p:oleObj>
              </mc:Choice>
              <mc:Fallback>
                <p:oleObj name="Equation" r:id="rId5" imgW="558720" imgH="5079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163" y="2856355"/>
                        <a:ext cx="887412" cy="806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44" name="Object 4"/>
          <p:cNvGraphicFramePr>
            <a:graphicFrameLocks noChangeAspect="1"/>
          </p:cNvGraphicFramePr>
          <p:nvPr/>
        </p:nvGraphicFramePr>
        <p:xfrm>
          <a:off x="3708400" y="5011763"/>
          <a:ext cx="13319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04" name="Equation" r:id="rId7" imgW="838080" imgH="253800" progId="Equation.DSMT4">
                  <p:embed/>
                </p:oleObj>
              </mc:Choice>
              <mc:Fallback>
                <p:oleObj name="Equation" r:id="rId7" imgW="838080" imgH="25380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5011763"/>
                        <a:ext cx="1331913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Laplace’s Equation</a:t>
            </a:r>
          </a:p>
        </p:txBody>
      </p:sp>
      <p:sp>
        <p:nvSpPr>
          <p:cNvPr id="624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One special case is Laplace’s equation in one dimension: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important point is the finite difference equation: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or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That is, the point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CA" i="1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dirty="0" smtClean="0">
                <a:latin typeface="Arial" charset="0"/>
                <a:cs typeface="Arial" charset="0"/>
              </a:rPr>
              <a:t> is the </a:t>
            </a:r>
            <a:r>
              <a:rPr lang="en-CA" b="1" dirty="0" smtClean="0">
                <a:latin typeface="Arial" charset="0"/>
                <a:cs typeface="Arial" charset="0"/>
              </a:rPr>
              <a:t>average</a:t>
            </a:r>
            <a:r>
              <a:rPr lang="en-CA" dirty="0" smtClean="0">
                <a:latin typeface="Arial" charset="0"/>
                <a:cs typeface="Arial" charset="0"/>
              </a:rPr>
              <a:t> of the two neighbouring points</a:t>
            </a:r>
          </a:p>
        </p:txBody>
      </p:sp>
      <p:graphicFrame>
        <p:nvGraphicFramePr>
          <p:cNvPr id="62466" name="Object 4"/>
          <p:cNvGraphicFramePr>
            <a:graphicFrameLocks noChangeAspect="1"/>
          </p:cNvGraphicFramePr>
          <p:nvPr/>
        </p:nvGraphicFramePr>
        <p:xfrm>
          <a:off x="3808413" y="2394250"/>
          <a:ext cx="1109662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26" name="Equation" r:id="rId3" imgW="698400" imgH="266400" progId="Equation.DSMT4">
                  <p:embed/>
                </p:oleObj>
              </mc:Choice>
              <mc:Fallback>
                <p:oleObj name="Equation" r:id="rId3" imgW="698400" imgH="266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2394250"/>
                        <a:ext cx="1109662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7" name="Object 6"/>
          <p:cNvGraphicFramePr>
            <a:graphicFrameLocks noChangeAspect="1"/>
          </p:cNvGraphicFramePr>
          <p:nvPr/>
        </p:nvGraphicFramePr>
        <p:xfrm>
          <a:off x="3516313" y="3461478"/>
          <a:ext cx="216058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27" name="Equation" r:id="rId5" imgW="1358640" imgH="228600" progId="Equation.DSMT4">
                  <p:embed/>
                </p:oleObj>
              </mc:Choice>
              <mc:Fallback>
                <p:oleObj name="Equation" r:id="rId5" imgW="135864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6313" y="3461478"/>
                        <a:ext cx="2160587" cy="363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3824288" y="4025900"/>
          <a:ext cx="1495425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28" name="Equation" r:id="rId7" imgW="939600" imgH="393480" progId="Equation.DSMT4">
                  <p:embed/>
                </p:oleObj>
              </mc:Choice>
              <mc:Fallback>
                <p:oleObj name="Equation" r:id="rId7" imgW="93960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288" y="4025900"/>
                        <a:ext cx="1495425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have looked at using finite-difference equations for approximating boundary-value problems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1</a:t>
            </a:r>
            <a:r>
              <a:rPr lang="en-US" baseline="30000" dirty="0" smtClean="0">
                <a:latin typeface="Arial" charset="0"/>
                <a:cs typeface="Arial" charset="0"/>
              </a:rPr>
              <a:t>st</a:t>
            </a:r>
            <a:r>
              <a:rPr lang="en-US" dirty="0" smtClean="0">
                <a:latin typeface="Arial" charset="0"/>
                <a:cs typeface="Arial" charset="0"/>
              </a:rPr>
              <a:t>- and 2</a:t>
            </a:r>
            <a:r>
              <a:rPr 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dirty="0" smtClean="0">
                <a:latin typeface="Arial" charset="0"/>
                <a:cs typeface="Arial" charset="0"/>
              </a:rPr>
              <a:t>-order divided-difference approximations of the derivative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2</a:t>
            </a:r>
            <a:r>
              <a:rPr 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dirty="0" smtClean="0">
                <a:latin typeface="Arial" charset="0"/>
                <a:cs typeface="Arial" charset="0"/>
              </a:rPr>
              <a:t>-order approximation of the 2</a:t>
            </a:r>
            <a:r>
              <a:rPr 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dirty="0" smtClean="0">
                <a:latin typeface="Arial" charset="0"/>
                <a:cs typeface="Arial" charset="0"/>
              </a:rPr>
              <a:t> derivative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Boundary-value problems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Finite-difference equations approximating ODEs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approximation of linear ODEs by a system of equations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The implementation in </a:t>
            </a:r>
            <a:r>
              <a:rPr lang="en-US" dirty="0" err="1" smtClean="0">
                <a:latin typeface="Arial" charset="0"/>
                <a:cs typeface="Arial" charset="0"/>
              </a:rPr>
              <a:t>Matlab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Laplace’s equation in one dimension</a:t>
            </a:r>
          </a:p>
          <a:p>
            <a:pPr lvl="1"/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sz="1800" smtClean="0">
                <a:latin typeface="Arial" charset="0"/>
                <a:cs typeface="Arial" charset="0"/>
              </a:rPr>
              <a:t>[1]	Glyn James, Modern Engineering Mathematics, 4</a:t>
            </a:r>
            <a:r>
              <a:rPr lang="en-US" sz="1800" baseline="30000" smtClean="0">
                <a:latin typeface="Arial" charset="0"/>
                <a:cs typeface="Arial" charset="0"/>
              </a:rPr>
              <a:t>th</a:t>
            </a:r>
            <a:r>
              <a:rPr lang="en-US" sz="1800" smtClean="0">
                <a:latin typeface="Arial" charset="0"/>
                <a:cs typeface="Arial" charset="0"/>
              </a:rPr>
              <a:t> Ed., Prentice Hall, 2007, p.778.</a:t>
            </a:r>
          </a:p>
          <a:p>
            <a:pPr marL="533400" indent="-533400">
              <a:buFontTx/>
              <a:buNone/>
            </a:pPr>
            <a:endParaRPr lang="en-US" sz="1800" smtClean="0">
              <a:latin typeface="Arial" charset="0"/>
              <a:cs typeface="Arial" charset="0"/>
            </a:endParaRPr>
          </a:p>
          <a:p>
            <a:pPr marL="533400" indent="-533400">
              <a:buFont typeface="Arial" charset="0"/>
              <a:buNone/>
            </a:pPr>
            <a:r>
              <a:rPr lang="en-US" sz="1800" smtClean="0">
                <a:latin typeface="Arial" charset="0"/>
                <a:cs typeface="Arial" charset="0"/>
              </a:rPr>
              <a:t>[2]	Glyn James, Advanced Modern Engineering Mathematics, 4</a:t>
            </a:r>
            <a:r>
              <a:rPr lang="en-US" sz="1800" baseline="30000" smtClean="0">
                <a:latin typeface="Arial" charset="0"/>
                <a:cs typeface="Arial" charset="0"/>
              </a:rPr>
              <a:t>th</a:t>
            </a:r>
            <a:r>
              <a:rPr lang="en-US" sz="1800" smtClean="0">
                <a:latin typeface="Arial" charset="0"/>
                <a:cs typeface="Arial" charset="0"/>
              </a:rPr>
              <a:t> Ed., Prentice Hall, 2011, p.164.</a:t>
            </a:r>
          </a:p>
          <a:p>
            <a:pPr marL="533400" indent="-533400"/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DB00347-C159-474C-B961-9625E0FB8F9F}" type="slidenum">
              <a:rPr lang="en-CA" smtClean="0"/>
              <a:pPr/>
              <a:t>99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BVPs and FDEs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_Colour">
  <a:themeElements>
    <a:clrScheme name="Waterloo 1">
      <a:dk1>
        <a:sysClr val="windowText" lastClr="000000"/>
      </a:dk1>
      <a:lt1>
        <a:srgbClr val="FFFFFF"/>
      </a:lt1>
      <a:dk2>
        <a:srgbClr val="57068C"/>
      </a:dk2>
      <a:lt2>
        <a:srgbClr val="FFFFFF"/>
      </a:lt2>
      <a:accent1>
        <a:srgbClr val="0073CF"/>
      </a:accent1>
      <a:accent2>
        <a:srgbClr val="E98300"/>
      </a:accent2>
      <a:accent3>
        <a:srgbClr val="E0249A"/>
      </a:accent3>
      <a:accent4>
        <a:srgbClr val="009AA6"/>
      </a:accent4>
      <a:accent5>
        <a:srgbClr val="B6BF00"/>
      </a:accent5>
      <a:accent6>
        <a:srgbClr val="96172E"/>
      </a:accent6>
      <a:hlink>
        <a:srgbClr val="FECB00"/>
      </a:hlink>
      <a:folHlink>
        <a:srgbClr val="FECB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40625</TotalTime>
  <Words>1501</Words>
  <Application>Microsoft Office PowerPoint</Application>
  <PresentationFormat>On-screen Show (4:3)</PresentationFormat>
  <Paragraphs>1203</Paragraphs>
  <Slides>99</Slides>
  <Notes>18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1" baseType="lpstr">
      <vt:lpstr>Engineering_Colour</vt:lpstr>
      <vt:lpstr>Equation</vt:lpstr>
      <vt:lpstr>Boundary-value Problems and Finite-difference Equations</vt:lpstr>
      <vt:lpstr>Outline</vt:lpstr>
      <vt:lpstr>Outcomes Based Learning Objectives</vt:lpstr>
      <vt:lpstr>Approximating the Derivative</vt:lpstr>
      <vt:lpstr>Approximating the Derivative</vt:lpstr>
      <vt:lpstr>Approximating the Derivative</vt:lpstr>
      <vt:lpstr>Approximating the Derivative</vt:lpstr>
      <vt:lpstr>Approximating the Derivative</vt:lpstr>
      <vt:lpstr>Approximating the Derivative</vt:lpstr>
      <vt:lpstr>Approximating the Derivative</vt:lpstr>
      <vt:lpstr>Approximating the Derivative</vt:lpstr>
      <vt:lpstr>Approximating the Derivative</vt:lpstr>
      <vt:lpstr>Approximating the Derivative</vt:lpstr>
      <vt:lpstr>Approximating the Derivative</vt:lpstr>
      <vt:lpstr>Approximating the Derivative</vt:lpstr>
      <vt:lpstr>Approximating the Derivative</vt:lpstr>
      <vt:lpstr>Approximating the Derivative</vt:lpstr>
      <vt:lpstr>Approximating the Derivative</vt:lpstr>
      <vt:lpstr>Subtractive Cancellation</vt:lpstr>
      <vt:lpstr>Subtractive Cancellation</vt:lpstr>
      <vt:lpstr>Subtractive Cancellation</vt:lpstr>
      <vt:lpstr>Subtractive Cancellation</vt:lpstr>
      <vt:lpstr>Subtractive Cancellation</vt:lpstr>
      <vt:lpstr>Subtractive Cancellation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Better Approximations</vt:lpstr>
      <vt:lpstr>Example</vt:lpstr>
      <vt:lpstr>Example</vt:lpstr>
      <vt:lpstr>Better Approximations</vt:lpstr>
      <vt:lpstr>2nd-order Linear ODEs</vt:lpstr>
      <vt:lpstr>2nd-order Linear ODEs</vt:lpstr>
      <vt:lpstr>2nd-order Linear ODEs</vt:lpstr>
      <vt:lpstr>2nd-order Linear ODEs</vt:lpstr>
      <vt:lpstr>Boundary-value Problems</vt:lpstr>
      <vt:lpstr>Boundary-value Problems</vt:lpstr>
      <vt:lpstr>Boundary-value Problems</vt:lpstr>
      <vt:lpstr>Boundary-value Problems</vt:lpstr>
      <vt:lpstr>Boundary-value Problems</vt:lpstr>
      <vt:lpstr>Boundary-value Problems</vt:lpstr>
      <vt:lpstr>Boundary-value Problems</vt:lpstr>
      <vt:lpstr>Boundary-value Problems</vt:lpstr>
      <vt:lpstr>Boundary-value Problems</vt:lpstr>
      <vt:lpstr>Boundary-value Problems</vt:lpstr>
      <vt:lpstr>Boundary-value Problems</vt:lpstr>
      <vt:lpstr>Boundary-value Problems</vt:lpstr>
      <vt:lpstr>Boundary-value Problems</vt:lpstr>
      <vt:lpstr>Boundary-value Problems</vt:lpstr>
      <vt:lpstr>Boundary-value Problems</vt:lpstr>
      <vt:lpstr>The System of Linear Equations</vt:lpstr>
      <vt:lpstr>The System of Linear Equations</vt:lpstr>
      <vt:lpstr>The System of Linear Equations</vt:lpstr>
      <vt:lpstr>The System of Linear Equations</vt:lpstr>
      <vt:lpstr>The System of Linear Equations</vt:lpstr>
      <vt:lpstr>The System of Linear Equations</vt:lpstr>
      <vt:lpstr>The System of Linear Equations</vt:lpstr>
      <vt:lpstr>The System of Linear Equations</vt:lpstr>
      <vt:lpstr>The System of Linear Equations</vt:lpstr>
      <vt:lpstr>The System of Linear Equations</vt:lpstr>
      <vt:lpstr>The System of Linear Equations</vt:lpstr>
      <vt:lpstr>The Problem</vt:lpstr>
      <vt:lpstr>Relevant Matlab Instructions</vt:lpstr>
      <vt:lpstr>Relevant Matlab Instructions</vt:lpstr>
      <vt:lpstr>Relevant Matlab Instructions</vt:lpstr>
      <vt:lpstr>Relevant Matlab Instructions</vt:lpstr>
      <vt:lpstr>Relevant Matlab Instructions</vt:lpstr>
      <vt:lpstr>Relevant Matlab Instructions</vt:lpstr>
      <vt:lpstr>Relevant Matlab Instructions</vt:lpstr>
      <vt:lpstr>Relevant Matlab Instructions</vt:lpstr>
      <vt:lpstr>Relevant Matlab Instructions</vt:lpstr>
      <vt:lpstr>Relevant Matlab Instructions</vt:lpstr>
      <vt:lpstr>Relevant Matlab Instructions</vt:lpstr>
      <vt:lpstr>Relevant Matlab Instructions</vt:lpstr>
      <vt:lpstr>Relevant Matlab Instructions</vt:lpstr>
      <vt:lpstr>Relevant Matlab Instructions</vt:lpstr>
      <vt:lpstr>Matlab Example</vt:lpstr>
      <vt:lpstr>Matlab Example</vt:lpstr>
      <vt:lpstr>Matlab Example</vt:lpstr>
      <vt:lpstr>Matlab Example</vt:lpstr>
      <vt:lpstr>Matlab Example</vt:lpstr>
      <vt:lpstr>Matlab Example</vt:lpstr>
      <vt:lpstr>Laplace’s Equation</vt:lpstr>
      <vt:lpstr>Laplace’s Equation</vt:lpstr>
      <vt:lpstr>Summary</vt:lpstr>
      <vt:lpstr>References</vt:lpstr>
    </vt:vector>
  </TitlesOfParts>
  <Company>University of Waterloo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Boundary-value Problems and Finite-difference Equations</dc:title>
  <dc:subject>Boundary-value problems (BVPs) and finite-difference equations</dc:subject>
  <dc:creator>Douglas Wilhelm Harder (dwharder@alumni.uwaterloo.ca)</dc:creator>
  <cp:lastModifiedBy>tmcconke</cp:lastModifiedBy>
  <cp:revision>3341</cp:revision>
  <cp:lastPrinted>2010-03-08T19:59:32Z</cp:lastPrinted>
  <dcterms:created xsi:type="dcterms:W3CDTF">2010-03-10T14:45:39Z</dcterms:created>
  <dcterms:modified xsi:type="dcterms:W3CDTF">2017-05-01T17:54:22Z</dcterms:modified>
</cp:coreProperties>
</file>